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7" r:id="rId5"/>
    <p:sldId id="268" r:id="rId6"/>
    <p:sldId id="269" r:id="rId7"/>
    <p:sldId id="272" r:id="rId8"/>
    <p:sldId id="273" r:id="rId9"/>
    <p:sldId id="270" r:id="rId10"/>
    <p:sldId id="275" r:id="rId11"/>
    <p:sldId id="276" r:id="rId12"/>
    <p:sldId id="279" r:id="rId13"/>
    <p:sldId id="283" r:id="rId14"/>
    <p:sldId id="277" r:id="rId15"/>
    <p:sldId id="285" r:id="rId16"/>
    <p:sldId id="281" r:id="rId17"/>
    <p:sldId id="282" r:id="rId18"/>
    <p:sldId id="286" r:id="rId19"/>
    <p:sldId id="287" r:id="rId20"/>
    <p:sldId id="271" r:id="rId21"/>
    <p:sldId id="266" r:id="rId22"/>
    <p:sldId id="274" r:id="rId23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210 디딤고딕 Light" panose="020B0600000101010101" charset="-127"/>
      <p:regular r:id="rId29"/>
    </p:embeddedFont>
    <p:embeddedFont>
      <p:font typeface="210 밀레니얼" panose="020B0600000101010101" charset="-127"/>
      <p:regular r:id="rId30"/>
    </p:embeddedFont>
    <p:embeddedFont>
      <p:font typeface="맑은 고딕" panose="020B0503020000020004" pitchFamily="34" charset="-127"/>
      <p:regular r:id="rId31"/>
      <p:bold r:id="rId32"/>
    </p:embeddedFont>
    <p:embeddedFont>
      <p:font typeface="210 디딤고딕" panose="020B0600000101010101" charset="-127"/>
      <p:regular r:id="rId33"/>
    </p:embeddedFont>
    <p:embeddedFont>
      <p:font typeface="210 밀레니얼 Light" panose="020B0600000101010101" charset="-127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E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4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809DD-EB7C-4B59-8B5B-469062997019}" type="datetimeFigureOut">
              <a:rPr lang="ko-KR" altLang="en-US" smtClean="0"/>
              <a:t>2025-06-14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A152C-F766-49D1-B0E4-BF9B008AF0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11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A152C-F766-49D1-B0E4-BF9B008AF0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842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A152C-F766-49D1-B0E4-BF9B008AF0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119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4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12" Type="http://schemas.openxmlformats.org/officeDocument/2006/relationships/image" Target="../media/image33.jpeg"/><Relationship Id="rId2" Type="http://schemas.openxmlformats.org/officeDocument/2006/relationships/image" Target="../media/image1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30.png"/><Relationship Id="rId15" Type="http://schemas.openxmlformats.org/officeDocument/2006/relationships/image" Target="../media/image18.png"/><Relationship Id="rId10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GaSap58/Mini_project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svg"/><Relationship Id="rId4" Type="http://schemas.openxmlformats.org/officeDocument/2006/relationships/image" Target="../media/image8.png"/><Relationship Id="rId9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svg"/><Relationship Id="rId4" Type="http://schemas.openxmlformats.org/officeDocument/2006/relationships/image" Target="../media/image8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9483" y="674833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0919" y="3255915"/>
            <a:ext cx="11226161" cy="374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ko-KR" altLang="en-US" sz="10445" dirty="0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스마트 </a:t>
            </a:r>
            <a:r>
              <a:rPr lang="en-US" altLang="ko-KR" sz="10445" dirty="0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&amp; </a:t>
            </a:r>
            <a:r>
              <a:rPr lang="ko-KR" altLang="en-US" sz="10445" dirty="0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재난 대비 오피스</a:t>
            </a:r>
            <a:endParaRPr lang="en-US" sz="10445" dirty="0">
              <a:solidFill>
                <a:srgbClr val="3087BB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609600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6200716" y="8036576"/>
            <a:ext cx="2943283" cy="44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김민수</a:t>
            </a:r>
            <a:endParaRPr lang="en-US" sz="4000" b="1" u="none" strike="noStrike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xmlns="" id="{AAF962A7-627E-BD0F-7FEA-8BB67F265F6A}"/>
              </a:ext>
            </a:extLst>
          </p:cNvPr>
          <p:cNvSpPr txBox="1"/>
          <p:nvPr/>
        </p:nvSpPr>
        <p:spPr>
          <a:xfrm>
            <a:off x="9143999" y="8051563"/>
            <a:ext cx="3124616" cy="444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김민우</a:t>
            </a:r>
            <a:endParaRPr lang="en-US" sz="4000" b="1" u="none" strike="noStrike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xmlns="" id="{26DF3631-219E-1462-68BB-F042A64E88FF}"/>
              </a:ext>
            </a:extLst>
          </p:cNvPr>
          <p:cNvSpPr txBox="1"/>
          <p:nvPr/>
        </p:nvSpPr>
        <p:spPr>
          <a:xfrm>
            <a:off x="13175502" y="971904"/>
            <a:ext cx="3756775" cy="42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AI + SW </a:t>
            </a: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아카데미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xmlns="" id="{C37CF662-BD72-16F5-02DA-17B3EE2521AF}"/>
              </a:ext>
            </a:extLst>
          </p:cNvPr>
          <p:cNvSpPr txBox="1"/>
          <p:nvPr/>
        </p:nvSpPr>
        <p:spPr>
          <a:xfrm>
            <a:off x="1355723" y="1049242"/>
            <a:ext cx="2943283" cy="4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3600" b="1" dirty="0">
                <a:latin typeface="210 밀레니얼" panose="020B0600000101010101" charset="-127"/>
                <a:ea typeface="210 밀레니얼" panose="020B0600000101010101" charset="-127"/>
                <a:cs typeface="210 디딤고딕 Light"/>
                <a:sym typeface="210 디딤고딕 Light"/>
              </a:rPr>
              <a:t> Intel</a:t>
            </a:r>
            <a:r>
              <a:rPr lang="ko-KR" altLang="en-US" sz="3600" b="1" dirty="0">
                <a:latin typeface="210 밀레니얼" panose="020B0600000101010101" charset="-127"/>
                <a:ea typeface="210 밀레니얼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en-US" altLang="ko-KR" sz="3600" b="1" dirty="0">
                <a:latin typeface="210 밀레니얼" panose="020B0600000101010101" charset="-127"/>
                <a:ea typeface="210 밀레니얼" panose="020B0600000101010101" charset="-127"/>
                <a:cs typeface="210 디딤고딕 Light"/>
                <a:sym typeface="210 디딤고딕 Light"/>
              </a:rPr>
              <a:t>7</a:t>
            </a:r>
            <a:r>
              <a:rPr lang="ko-KR" altLang="en-US" sz="3600" b="1" dirty="0">
                <a:latin typeface="210 밀레니얼" panose="020B0600000101010101" charset="-127"/>
                <a:ea typeface="210 밀레니얼" panose="020B0600000101010101" charset="-127"/>
                <a:cs typeface="210 디딤고딕 Light"/>
                <a:sym typeface="210 디딤고딕 Light"/>
              </a:rPr>
              <a:t>기</a:t>
            </a:r>
            <a:endParaRPr lang="en-US" sz="3600" b="1" dirty="0">
              <a:latin typeface="210 밀레니얼" panose="020B0600000101010101" charset="-127"/>
              <a:ea typeface="210 밀레니얼" panose="020B0600000101010101" charset="-127"/>
              <a:cs typeface="210 디딤고딕 Light"/>
              <a:sym typeface="210 디딤고딕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CBA0225B-5FB9-5210-0986-957AB1398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538C8E8B-CEEF-EF53-A0A7-B02CA08C80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825" y="494008"/>
            <a:ext cx="16668349" cy="9118159"/>
            <a:chOff x="0" y="-47625"/>
            <a:chExt cx="4390018" cy="240149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661161E6-9EEE-2E7F-295F-8209ADAD7AB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663CEC19-32DD-B2D6-8BAA-B4B77E2D56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xmlns="" id="{73ECEC3E-B434-26B5-1F17-CB9FB64CCF94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xmlns="" id="{CDB3442E-2702-5208-959C-10AD9CEC7F45}"/>
              </a:ext>
            </a:extLst>
          </p:cNvPr>
          <p:cNvSpPr txBox="1"/>
          <p:nvPr/>
        </p:nvSpPr>
        <p:spPr>
          <a:xfrm>
            <a:off x="13175502" y="971904"/>
            <a:ext cx="3756775" cy="42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기능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xmlns="" id="{33CDB603-F200-780A-80B5-C7DA7605C86C}"/>
              </a:ext>
            </a:extLst>
          </p:cNvPr>
          <p:cNvSpPr txBox="1"/>
          <p:nvPr/>
        </p:nvSpPr>
        <p:spPr>
          <a:xfrm>
            <a:off x="1355723" y="1049242"/>
            <a:ext cx="3902077" cy="43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3600" b="1" dirty="0">
                <a:latin typeface="210 밀레니얼" panose="020B0600000101010101" charset="-127"/>
                <a:ea typeface="210 밀레니얼" panose="020B0600000101010101" charset="-127"/>
                <a:cs typeface="210 디딤고딕 Light"/>
                <a:sym typeface="210 디딤고딕 Light"/>
              </a:rPr>
              <a:t>구현 내용</a:t>
            </a:r>
            <a:endParaRPr lang="en-US" sz="3600" b="1" dirty="0">
              <a:latin typeface="210 밀레니얼" panose="020B0600000101010101" charset="-127"/>
              <a:ea typeface="210 밀레니얼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52" name="TextBox 21">
            <a:extLst>
              <a:ext uri="{FF2B5EF4-FFF2-40B4-BE49-F238E27FC236}">
                <a16:creationId xmlns:a16="http://schemas.microsoft.com/office/drawing/2014/main" xmlns="" id="{84EAE483-08E0-6BBA-E6E2-2006ABF750D9}"/>
              </a:ext>
            </a:extLst>
          </p:cNvPr>
          <p:cNvSpPr txBox="1"/>
          <p:nvPr/>
        </p:nvSpPr>
        <p:spPr>
          <a:xfrm>
            <a:off x="1752599" y="2017909"/>
            <a:ext cx="14782800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28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중앙관리실 </a:t>
            </a:r>
            <a:r>
              <a:rPr lang="en-US" altLang="ko-KR" sz="28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&amp; DB</a:t>
            </a:r>
            <a:r>
              <a:rPr lang="ko-KR" altLang="en-US" sz="28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서버 </a:t>
            </a:r>
            <a:r>
              <a:rPr lang="en-US" altLang="ko-KR" sz="28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-&gt; </a:t>
            </a:r>
            <a:r>
              <a:rPr lang="en-US" altLang="ko-KR" sz="2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RFID</a:t>
            </a:r>
            <a:r>
              <a:rPr lang="ko-KR" altLang="en-US" sz="2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와 </a:t>
            </a:r>
            <a:r>
              <a:rPr lang="en-US" altLang="ko-KR" sz="2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DB</a:t>
            </a:r>
            <a:r>
              <a:rPr lang="ko-KR" altLang="en-US" sz="2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를 이용한 인원 관리 </a:t>
            </a:r>
            <a:endParaRPr lang="en-US" sz="2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3DEF766-0AB4-D866-18AB-1EC748F6C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105" y="4529212"/>
            <a:ext cx="3984794" cy="11991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42D6CF1-53A3-4CA1-2678-C2B2D9D7F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808" y="6773116"/>
            <a:ext cx="6791659" cy="671176"/>
          </a:xfrm>
          <a:prstGeom prst="rect">
            <a:avLst/>
          </a:prstGeom>
        </p:spPr>
      </p:pic>
      <p:pic>
        <p:nvPicPr>
          <p:cNvPr id="14" name="그림 13" descr="텍스트, 실내, 디자인, 테이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CE4B120B-EAAD-20DE-71E6-C012C7708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 b="26296"/>
          <a:stretch>
            <a:fillRect/>
          </a:stretch>
        </p:blipFill>
        <p:spPr>
          <a:xfrm>
            <a:off x="1840246" y="3662461"/>
            <a:ext cx="4977764" cy="4711034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77A4121A-AC08-A1B8-BFE5-F2C93B3863F8}"/>
              </a:ext>
            </a:extLst>
          </p:cNvPr>
          <p:cNvSpPr/>
          <p:nvPr/>
        </p:nvSpPr>
        <p:spPr>
          <a:xfrm>
            <a:off x="1495457" y="3390901"/>
            <a:ext cx="5667343" cy="5338563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830BEBD8-024E-1379-074D-3D263C8AD0EA}"/>
              </a:ext>
            </a:extLst>
          </p:cNvPr>
          <p:cNvSpPr/>
          <p:nvPr/>
        </p:nvSpPr>
        <p:spPr>
          <a:xfrm>
            <a:off x="9525000" y="3390901"/>
            <a:ext cx="7407277" cy="5338564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xmlns="" id="{B26D476F-D55E-9C6E-72A0-1A8439DC0708}"/>
              </a:ext>
            </a:extLst>
          </p:cNvPr>
          <p:cNvSpPr txBox="1"/>
          <p:nvPr/>
        </p:nvSpPr>
        <p:spPr>
          <a:xfrm>
            <a:off x="2858215" y="2825999"/>
            <a:ext cx="2941825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중앙관리실</a:t>
            </a:r>
            <a:endParaRPr lang="en-US" sz="28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xmlns="" id="{3E02BE21-2452-5085-B43C-9024D08C1A90}"/>
              </a:ext>
            </a:extLst>
          </p:cNvPr>
          <p:cNvSpPr txBox="1"/>
          <p:nvPr/>
        </p:nvSpPr>
        <p:spPr>
          <a:xfrm>
            <a:off x="11993286" y="2825999"/>
            <a:ext cx="2364432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altLang="ko-KR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DB</a:t>
            </a: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서버</a:t>
            </a:r>
            <a:endParaRPr lang="en-US" sz="28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xmlns="" id="{F1995985-A117-CB92-AA4C-69B9298C2E78}"/>
              </a:ext>
            </a:extLst>
          </p:cNvPr>
          <p:cNvSpPr txBox="1"/>
          <p:nvPr/>
        </p:nvSpPr>
        <p:spPr>
          <a:xfrm>
            <a:off x="11407591" y="4034625"/>
            <a:ext cx="3535822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member(</a:t>
            </a:r>
            <a:r>
              <a:rPr lang="ko-KR" alt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등록된 직원 정보</a:t>
            </a:r>
            <a:r>
              <a:rPr lang="en-US" altLang="ko-KR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)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81A28FDE-7C62-E968-7AD6-BE5414563A25}"/>
              </a:ext>
            </a:extLst>
          </p:cNvPr>
          <p:cNvSpPr txBox="1"/>
          <p:nvPr/>
        </p:nvSpPr>
        <p:spPr>
          <a:xfrm>
            <a:off x="11237225" y="6276823"/>
            <a:ext cx="3876554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state(</a:t>
            </a:r>
            <a:r>
              <a:rPr lang="ko-KR" alt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현재 오피스 내부 상태</a:t>
            </a:r>
            <a:r>
              <a:rPr lang="en-US" altLang="ko-KR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)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38F90523-1041-AC0C-5EC9-88D38209E6B9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7162800" y="6060183"/>
            <a:ext cx="2362200" cy="0"/>
          </a:xfrm>
          <a:prstGeom prst="straightConnector1">
            <a:avLst/>
          </a:prstGeom>
          <a:ln w="3810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21">
            <a:extLst>
              <a:ext uri="{FF2B5EF4-FFF2-40B4-BE49-F238E27FC236}">
                <a16:creationId xmlns:a16="http://schemas.microsoft.com/office/drawing/2014/main" xmlns="" id="{F2B9D38D-E1D5-C361-8B5D-D9B00473D3B6}"/>
              </a:ext>
            </a:extLst>
          </p:cNvPr>
          <p:cNvSpPr txBox="1"/>
          <p:nvPr/>
        </p:nvSpPr>
        <p:spPr>
          <a:xfrm>
            <a:off x="7640686" y="5476783"/>
            <a:ext cx="1406425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0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GETDB@</a:t>
            </a:r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xmlns="" id="{A24AF544-0BDC-DDB0-70DD-FD515781295B}"/>
              </a:ext>
            </a:extLst>
          </p:cNvPr>
          <p:cNvSpPr txBox="1"/>
          <p:nvPr/>
        </p:nvSpPr>
        <p:spPr>
          <a:xfrm>
            <a:off x="7640687" y="6176016"/>
            <a:ext cx="1406425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0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SETDB@</a:t>
            </a:r>
          </a:p>
        </p:txBody>
      </p:sp>
      <p:sp>
        <p:nvSpPr>
          <p:cNvPr id="35" name="TextBox 21">
            <a:extLst>
              <a:ext uri="{FF2B5EF4-FFF2-40B4-BE49-F238E27FC236}">
                <a16:creationId xmlns:a16="http://schemas.microsoft.com/office/drawing/2014/main" xmlns="" id="{7CB59814-3387-BB27-C36C-40B81D6E6165}"/>
              </a:ext>
            </a:extLst>
          </p:cNvPr>
          <p:cNvSpPr txBox="1"/>
          <p:nvPr/>
        </p:nvSpPr>
        <p:spPr>
          <a:xfrm>
            <a:off x="2286000" y="3793111"/>
            <a:ext cx="1828800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ko-KR" alt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인원 등록 여부 확인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xmlns="" id="{BF0C8F46-2002-1CB8-5C96-A2E1835FD3FE}"/>
              </a:ext>
            </a:extLst>
          </p:cNvPr>
          <p:cNvSpPr txBox="1"/>
          <p:nvPr/>
        </p:nvSpPr>
        <p:spPr>
          <a:xfrm>
            <a:off x="4576519" y="4034625"/>
            <a:ext cx="1683875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ko-KR" alt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오피스 실시간 현황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</p:spTree>
    <p:extLst>
      <p:ext uri="{BB962C8B-B14F-4D97-AF65-F5344CB8AC3E}">
        <p14:creationId xmlns:p14="http://schemas.microsoft.com/office/powerpoint/2010/main" val="2252662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016DD11D-AD91-3392-DC6E-9F2F2DA7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8B701400-4091-1468-557F-5DCC167C802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825" y="494008"/>
            <a:ext cx="16668349" cy="9118159"/>
            <a:chOff x="0" y="-47625"/>
            <a:chExt cx="4390018" cy="240149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4797757A-22AD-4E1F-D7B9-CDDA89ACE6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93975021-72D7-4F9E-578E-986D429BE12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3" name="그림 22" descr="실내, 가전, 기계, 세탁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0419D987-B49F-36F9-D01D-F27F09FBC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0" b="7304"/>
          <a:stretch>
            <a:fillRect/>
          </a:stretch>
        </p:blipFill>
        <p:spPr>
          <a:xfrm>
            <a:off x="3644899" y="2991287"/>
            <a:ext cx="11455402" cy="6163296"/>
          </a:xfrm>
          <a:prstGeom prst="rect">
            <a:avLst/>
          </a:prstGeom>
        </p:spPr>
      </p:pic>
      <p:sp>
        <p:nvSpPr>
          <p:cNvPr id="5" name="AutoShape 5">
            <a:extLst>
              <a:ext uri="{FF2B5EF4-FFF2-40B4-BE49-F238E27FC236}">
                <a16:creationId xmlns:a16="http://schemas.microsoft.com/office/drawing/2014/main" xmlns="" id="{EFDF83EC-38AD-FADD-8FBB-06BA7B3991D3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xmlns="" id="{8D7EA4CD-0DD4-1200-8B9A-3D962A793A53}"/>
              </a:ext>
            </a:extLst>
          </p:cNvPr>
          <p:cNvSpPr txBox="1"/>
          <p:nvPr/>
        </p:nvSpPr>
        <p:spPr>
          <a:xfrm>
            <a:off x="13175502" y="971904"/>
            <a:ext cx="3756775" cy="42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기능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xmlns="" id="{912E9654-2C27-9A46-43FE-55DB59C0AE62}"/>
              </a:ext>
            </a:extLst>
          </p:cNvPr>
          <p:cNvSpPr txBox="1"/>
          <p:nvPr/>
        </p:nvSpPr>
        <p:spPr>
          <a:xfrm>
            <a:off x="1355723" y="1049242"/>
            <a:ext cx="3902077" cy="43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3600" b="1" dirty="0">
                <a:latin typeface="210 밀레니얼" panose="020B0600000101010101" charset="-127"/>
                <a:ea typeface="210 밀레니얼" panose="020B0600000101010101" charset="-127"/>
                <a:cs typeface="210 디딤고딕 Light"/>
                <a:sym typeface="210 디딤고딕 Light"/>
              </a:rPr>
              <a:t>구현 내용</a:t>
            </a:r>
            <a:endParaRPr lang="en-US" sz="3600" b="1" dirty="0">
              <a:latin typeface="210 밀레니얼" panose="020B0600000101010101" charset="-127"/>
              <a:ea typeface="210 밀레니얼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52" name="TextBox 21">
            <a:extLst>
              <a:ext uri="{FF2B5EF4-FFF2-40B4-BE49-F238E27FC236}">
                <a16:creationId xmlns:a16="http://schemas.microsoft.com/office/drawing/2014/main" xmlns="" id="{591F58CA-A11C-0D83-DA90-1A38D819E0CB}"/>
              </a:ext>
            </a:extLst>
          </p:cNvPr>
          <p:cNvSpPr txBox="1"/>
          <p:nvPr/>
        </p:nvSpPr>
        <p:spPr>
          <a:xfrm>
            <a:off x="7061804" y="2165875"/>
            <a:ext cx="4164389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8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스마트 오피스 </a:t>
            </a:r>
            <a:r>
              <a:rPr lang="en-US" altLang="ko-KR" sz="28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&amp; </a:t>
            </a:r>
            <a:r>
              <a:rPr lang="ko-KR" altLang="en-US" sz="28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재난 대비</a:t>
            </a:r>
            <a:endParaRPr lang="en-US" sz="28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xmlns="" id="{735DC2BD-18CB-84D0-7087-29D4C5D5E6A2}"/>
              </a:ext>
            </a:extLst>
          </p:cNvPr>
          <p:cNvSpPr txBox="1"/>
          <p:nvPr/>
        </p:nvSpPr>
        <p:spPr>
          <a:xfrm>
            <a:off x="5081876" y="4420000"/>
            <a:ext cx="961448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500" dirty="0" err="1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서보모터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xmlns="" id="{DB957AA0-5AFF-A7C7-1548-66772C390336}"/>
              </a:ext>
            </a:extLst>
          </p:cNvPr>
          <p:cNvSpPr txBox="1"/>
          <p:nvPr/>
        </p:nvSpPr>
        <p:spPr>
          <a:xfrm>
            <a:off x="5370201" y="3611769"/>
            <a:ext cx="1723448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500" dirty="0" err="1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적외선송신기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xmlns="" id="{E802B0A8-22D6-985A-01E0-707301D76D0E}"/>
              </a:ext>
            </a:extLst>
          </p:cNvPr>
          <p:cNvSpPr txBox="1"/>
          <p:nvPr/>
        </p:nvSpPr>
        <p:spPr>
          <a:xfrm>
            <a:off x="9899222" y="4242066"/>
            <a:ext cx="11430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500" dirty="0" err="1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서보모터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xmlns="" id="{679E22A3-AB8E-B351-F2B1-96C9D73E3007}"/>
              </a:ext>
            </a:extLst>
          </p:cNvPr>
          <p:cNvSpPr txBox="1"/>
          <p:nvPr/>
        </p:nvSpPr>
        <p:spPr>
          <a:xfrm>
            <a:off x="10836072" y="3962697"/>
            <a:ext cx="11430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가스감지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xmlns="" id="{63B64E9D-31B7-BE49-63E9-5F2FA1A49E1D}"/>
              </a:ext>
            </a:extLst>
          </p:cNvPr>
          <p:cNvSpPr txBox="1"/>
          <p:nvPr/>
        </p:nvSpPr>
        <p:spPr>
          <a:xfrm>
            <a:off x="11722880" y="3943140"/>
            <a:ext cx="1143000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불꽃감지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xmlns="" id="{7E6D89F6-DA68-4E37-4856-411E54C0A8F9}"/>
              </a:ext>
            </a:extLst>
          </p:cNvPr>
          <p:cNvSpPr txBox="1"/>
          <p:nvPr/>
        </p:nvSpPr>
        <p:spPr>
          <a:xfrm>
            <a:off x="6705600" y="6319365"/>
            <a:ext cx="961448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50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초음파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F4730949-3C6F-54A3-8692-96ED0AD73993}"/>
              </a:ext>
            </a:extLst>
          </p:cNvPr>
          <p:cNvSpPr txBox="1"/>
          <p:nvPr/>
        </p:nvSpPr>
        <p:spPr>
          <a:xfrm>
            <a:off x="13520380" y="3761225"/>
            <a:ext cx="961448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초음파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xmlns="" id="{D99F6594-0289-0DDF-FDDB-77D599F5BFE5}"/>
              </a:ext>
            </a:extLst>
          </p:cNvPr>
          <p:cNvSpPr txBox="1"/>
          <p:nvPr/>
        </p:nvSpPr>
        <p:spPr>
          <a:xfrm>
            <a:off x="8229600" y="3137285"/>
            <a:ext cx="656648" cy="348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13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LED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xmlns="" id="{C1A98F01-F007-A9BE-9F5B-9FE16164959A}"/>
              </a:ext>
            </a:extLst>
          </p:cNvPr>
          <p:cNvSpPr txBox="1"/>
          <p:nvPr/>
        </p:nvSpPr>
        <p:spPr>
          <a:xfrm>
            <a:off x="7776222" y="3535275"/>
            <a:ext cx="656648" cy="348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13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LCD</a:t>
            </a: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xmlns="" id="{FFCA40DA-7492-3687-F98C-CEC4DE47A84B}"/>
              </a:ext>
            </a:extLst>
          </p:cNvPr>
          <p:cNvSpPr txBox="1"/>
          <p:nvPr/>
        </p:nvSpPr>
        <p:spPr>
          <a:xfrm>
            <a:off x="7924800" y="8126483"/>
            <a:ext cx="1723448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적외선수신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8631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2C8713D3-197B-A9B8-9047-5C89CEB8F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6392B4CA-A465-7670-8751-B8A6B4E7CE3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C5CB6A5E-311C-ADB3-1C6E-5C168A5F63C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noFill/>
              <a:prstDash val="dash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6E41D9D4-62F5-1CB1-E18A-532A8EB0991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  <a:ln>
              <a:noFill/>
              <a:prstDash val="dash"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xmlns="" id="{16754127-AC1E-6889-1EB6-AE245057F01C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xmlns="" id="{E86EB3BD-F8C8-C54A-DC32-10A57F3246E8}"/>
              </a:ext>
            </a:extLst>
          </p:cNvPr>
          <p:cNvSpPr txBox="1"/>
          <p:nvPr/>
        </p:nvSpPr>
        <p:spPr>
          <a:xfrm>
            <a:off x="13175502" y="971904"/>
            <a:ext cx="3756775" cy="40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28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기능</a:t>
            </a:r>
            <a:endParaRPr lang="en-US" sz="28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xmlns="" id="{5FD56FFA-1487-EE4F-58A2-85835C522633}"/>
              </a:ext>
            </a:extLst>
          </p:cNvPr>
          <p:cNvSpPr txBox="1"/>
          <p:nvPr/>
        </p:nvSpPr>
        <p:spPr>
          <a:xfrm>
            <a:off x="1355723" y="1049242"/>
            <a:ext cx="3902077" cy="43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3600" b="1" dirty="0">
                <a:latin typeface="210 밀레니얼" panose="020B0600000101010101" charset="-127"/>
                <a:ea typeface="210 밀레니얼" panose="020B0600000101010101" charset="-127"/>
                <a:cs typeface="210 디딤고딕 Light"/>
                <a:sym typeface="210 디딤고딕 Light"/>
              </a:rPr>
              <a:t>구현 내용</a:t>
            </a:r>
            <a:endParaRPr lang="en-US" sz="3600" b="1" dirty="0">
              <a:latin typeface="210 밀레니얼" panose="020B0600000101010101" charset="-127"/>
              <a:ea typeface="210 밀레니얼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D2C7E2C7-BB08-4893-34C5-04813C926669}"/>
              </a:ext>
            </a:extLst>
          </p:cNvPr>
          <p:cNvSpPr/>
          <p:nvPr/>
        </p:nvSpPr>
        <p:spPr>
          <a:xfrm>
            <a:off x="9306866" y="4422885"/>
            <a:ext cx="6281978" cy="93978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DCF69026-4D69-EBDE-DF38-D4B8FC5263FC}"/>
              </a:ext>
            </a:extLst>
          </p:cNvPr>
          <p:cNvSpPr/>
          <p:nvPr/>
        </p:nvSpPr>
        <p:spPr>
          <a:xfrm>
            <a:off x="1451493" y="2624418"/>
            <a:ext cx="6930507" cy="6786281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21">
            <a:extLst>
              <a:ext uri="{FF2B5EF4-FFF2-40B4-BE49-F238E27FC236}">
                <a16:creationId xmlns:a16="http://schemas.microsoft.com/office/drawing/2014/main" xmlns="" id="{800BD4DD-FD89-E67E-495C-6AC4E7352C47}"/>
              </a:ext>
            </a:extLst>
          </p:cNvPr>
          <p:cNvSpPr txBox="1"/>
          <p:nvPr/>
        </p:nvSpPr>
        <p:spPr>
          <a:xfrm>
            <a:off x="3516943" y="2220010"/>
            <a:ext cx="2799605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8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오피스</a:t>
            </a:r>
            <a:endParaRPr lang="en-US" sz="28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53" name="TextBox 21">
            <a:extLst>
              <a:ext uri="{FF2B5EF4-FFF2-40B4-BE49-F238E27FC236}">
                <a16:creationId xmlns:a16="http://schemas.microsoft.com/office/drawing/2014/main" xmlns="" id="{8A5E9E4F-913B-DF3E-DF26-65A8308AF54D}"/>
              </a:ext>
            </a:extLst>
          </p:cNvPr>
          <p:cNvSpPr txBox="1"/>
          <p:nvPr/>
        </p:nvSpPr>
        <p:spPr>
          <a:xfrm>
            <a:off x="11265639" y="4025419"/>
            <a:ext cx="2364432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altLang="ko-KR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DB</a:t>
            </a: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서버</a:t>
            </a:r>
            <a:endParaRPr lang="en-US" sz="28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752B65D9-5419-71AF-864A-AD9616AAC9A2}"/>
              </a:ext>
            </a:extLst>
          </p:cNvPr>
          <p:cNvSpPr/>
          <p:nvPr/>
        </p:nvSpPr>
        <p:spPr>
          <a:xfrm>
            <a:off x="14627114" y="6848122"/>
            <a:ext cx="1761782" cy="2203730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xmlns="" id="{92541FFB-DBB3-8D93-8DF8-A64A97DA5743}"/>
              </a:ext>
            </a:extLst>
          </p:cNvPr>
          <p:cNvSpPr txBox="1"/>
          <p:nvPr/>
        </p:nvSpPr>
        <p:spPr>
          <a:xfrm>
            <a:off x="14037092" y="6258842"/>
            <a:ext cx="2941825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중앙관리실</a:t>
            </a:r>
            <a:endParaRPr lang="en-US" sz="28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9B4E639-EBBC-F6B4-B167-0DD9ECD1B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9615" y="2277668"/>
            <a:ext cx="804174" cy="1590071"/>
          </a:xfrm>
          <a:prstGeom prst="rect">
            <a:avLst/>
          </a:prstGeom>
        </p:spPr>
      </p:pic>
      <p:sp>
        <p:nvSpPr>
          <p:cNvPr id="43" name="자유형: 도형 42">
            <a:extLst>
              <a:ext uri="{FF2B5EF4-FFF2-40B4-BE49-F238E27FC236}">
                <a16:creationId xmlns:a16="http://schemas.microsoft.com/office/drawing/2014/main" xmlns="" id="{E9F447BB-F6DA-EF47-CAA1-78B42388ECBC}"/>
              </a:ext>
            </a:extLst>
          </p:cNvPr>
          <p:cNvSpPr/>
          <p:nvPr/>
        </p:nvSpPr>
        <p:spPr>
          <a:xfrm flipH="1">
            <a:off x="8021027" y="2020664"/>
            <a:ext cx="7324743" cy="951215"/>
          </a:xfrm>
          <a:custGeom>
            <a:avLst/>
            <a:gdLst>
              <a:gd name="connsiteX0" fmla="*/ 0 w 4636654"/>
              <a:gd name="connsiteY0" fmla="*/ 887423 h 887423"/>
              <a:gd name="connsiteX1" fmla="*/ 2253673 w 4636654"/>
              <a:gd name="connsiteY1" fmla="*/ 732 h 887423"/>
              <a:gd name="connsiteX2" fmla="*/ 4636654 w 4636654"/>
              <a:gd name="connsiteY2" fmla="*/ 767350 h 887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6654" h="887423">
                <a:moveTo>
                  <a:pt x="0" y="887423"/>
                </a:moveTo>
                <a:cubicBezTo>
                  <a:pt x="740448" y="454083"/>
                  <a:pt x="1480897" y="20744"/>
                  <a:pt x="2253673" y="732"/>
                </a:cubicBezTo>
                <a:cubicBezTo>
                  <a:pt x="3026449" y="-19280"/>
                  <a:pt x="3831551" y="374035"/>
                  <a:pt x="4636654" y="767350"/>
                </a:cubicBezTo>
              </a:path>
            </a:pathLst>
          </a:cu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undefined">
            <a:extLst>
              <a:ext uri="{FF2B5EF4-FFF2-40B4-BE49-F238E27FC236}">
                <a16:creationId xmlns:a16="http://schemas.microsoft.com/office/drawing/2014/main" xmlns="" id="{92C310B4-B736-CDE8-770A-696B1090C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330" y="1679042"/>
            <a:ext cx="1282170" cy="72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xmlns="" id="{A878DDBA-417D-3291-8A9C-95DA7A4617FE}"/>
              </a:ext>
            </a:extLst>
          </p:cNvPr>
          <p:cNvSpPr/>
          <p:nvPr/>
        </p:nvSpPr>
        <p:spPr>
          <a:xfrm rot="13500000" flipH="1">
            <a:off x="11612816" y="6300960"/>
            <a:ext cx="3122544" cy="987234"/>
          </a:xfrm>
          <a:custGeom>
            <a:avLst/>
            <a:gdLst>
              <a:gd name="connsiteX0" fmla="*/ 0 w 4636654"/>
              <a:gd name="connsiteY0" fmla="*/ 887423 h 887423"/>
              <a:gd name="connsiteX1" fmla="*/ 2253673 w 4636654"/>
              <a:gd name="connsiteY1" fmla="*/ 732 h 887423"/>
              <a:gd name="connsiteX2" fmla="*/ 4636654 w 4636654"/>
              <a:gd name="connsiteY2" fmla="*/ 767350 h 887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6654" h="887423">
                <a:moveTo>
                  <a:pt x="0" y="887423"/>
                </a:moveTo>
                <a:cubicBezTo>
                  <a:pt x="740448" y="454083"/>
                  <a:pt x="1480897" y="20744"/>
                  <a:pt x="2253673" y="732"/>
                </a:cubicBezTo>
                <a:cubicBezTo>
                  <a:pt x="3026449" y="-19280"/>
                  <a:pt x="3831551" y="374035"/>
                  <a:pt x="4636654" y="767350"/>
                </a:cubicBezTo>
              </a:path>
            </a:pathLst>
          </a:cu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Picture 2" descr="블루투스 - 무료 멀티미디어개 아이콘">
            <a:extLst>
              <a:ext uri="{FF2B5EF4-FFF2-40B4-BE49-F238E27FC236}">
                <a16:creationId xmlns:a16="http://schemas.microsoft.com/office/drawing/2014/main" xmlns="" id="{16EF221C-F2AD-4913-93D2-95B9B36B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0803" y="6691970"/>
            <a:ext cx="849057" cy="8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CE4C82EE-207B-22C1-8B29-4CFB18D637B5}"/>
              </a:ext>
            </a:extLst>
          </p:cNvPr>
          <p:cNvCxnSpPr>
            <a:cxnSpLocks/>
            <a:stCxn id="20" idx="1"/>
            <a:endCxn id="20" idx="3"/>
          </p:cNvCxnSpPr>
          <p:nvPr/>
        </p:nvCxnSpPr>
        <p:spPr>
          <a:xfrm>
            <a:off x="1451493" y="6017559"/>
            <a:ext cx="693050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280EAA2C-A007-E15F-0845-323387E90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245" y="4577795"/>
            <a:ext cx="6137166" cy="606497"/>
          </a:xfrm>
          <a:prstGeom prst="rect">
            <a:avLst/>
          </a:prstGeom>
        </p:spPr>
      </p:pic>
      <p:sp>
        <p:nvSpPr>
          <p:cNvPr id="36" name="원호 35">
            <a:extLst>
              <a:ext uri="{FF2B5EF4-FFF2-40B4-BE49-F238E27FC236}">
                <a16:creationId xmlns:a16="http://schemas.microsoft.com/office/drawing/2014/main" xmlns="" id="{42002509-BD79-D17F-6981-E0053C291F46}"/>
              </a:ext>
            </a:extLst>
          </p:cNvPr>
          <p:cNvSpPr/>
          <p:nvPr/>
        </p:nvSpPr>
        <p:spPr>
          <a:xfrm>
            <a:off x="11683398" y="2220010"/>
            <a:ext cx="757405" cy="3765384"/>
          </a:xfrm>
          <a:prstGeom prst="arc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21">
            <a:extLst>
              <a:ext uri="{FF2B5EF4-FFF2-40B4-BE49-F238E27FC236}">
                <a16:creationId xmlns:a16="http://schemas.microsoft.com/office/drawing/2014/main" xmlns="" id="{0C2DBB2C-0EB5-311A-5E4D-B84043F5DEAE}"/>
              </a:ext>
            </a:extLst>
          </p:cNvPr>
          <p:cNvSpPr txBox="1"/>
          <p:nvPr/>
        </p:nvSpPr>
        <p:spPr>
          <a:xfrm>
            <a:off x="12858562" y="5971088"/>
            <a:ext cx="1406425" cy="757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OFFI@ON</a:t>
            </a:r>
          </a:p>
          <a:p>
            <a:pPr algn="ctr">
              <a:lnSpc>
                <a:spcPts val="3079"/>
              </a:lnSpc>
            </a:pPr>
            <a:r>
              <a:rPr 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OFFI@OFF</a:t>
            </a: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xmlns="" id="{681D62FF-311F-F070-26C3-76B013892743}"/>
              </a:ext>
            </a:extLst>
          </p:cNvPr>
          <p:cNvSpPr txBox="1"/>
          <p:nvPr/>
        </p:nvSpPr>
        <p:spPr>
          <a:xfrm>
            <a:off x="11304127" y="7446343"/>
            <a:ext cx="1406425" cy="757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DIS@EQ</a:t>
            </a:r>
          </a:p>
          <a:p>
            <a:pPr algn="ctr">
              <a:lnSpc>
                <a:spcPts val="3079"/>
              </a:lnSpc>
            </a:pPr>
            <a:r>
              <a:rPr 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DIS@FIRE</a:t>
            </a: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xmlns="" id="{12D0BC96-520A-4127-B343-B34956245ECA}"/>
              </a:ext>
            </a:extLst>
          </p:cNvPr>
          <p:cNvSpPr txBox="1"/>
          <p:nvPr/>
        </p:nvSpPr>
        <p:spPr>
          <a:xfrm>
            <a:off x="1775913" y="2951569"/>
            <a:ext cx="1406425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[</a:t>
            </a:r>
            <a:r>
              <a:rPr lang="ko-KR" alt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스마트 오피스</a:t>
            </a:r>
            <a:r>
              <a:rPr 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]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xmlns="" id="{B99F6004-9A4E-B506-5E85-629AC7D68476}"/>
              </a:ext>
            </a:extLst>
          </p:cNvPr>
          <p:cNvSpPr txBox="1"/>
          <p:nvPr/>
        </p:nvSpPr>
        <p:spPr>
          <a:xfrm>
            <a:off x="1775913" y="6169699"/>
            <a:ext cx="1406425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[</a:t>
            </a:r>
            <a:r>
              <a:rPr lang="ko-KR" alt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재난 대비</a:t>
            </a:r>
            <a:r>
              <a:rPr 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]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xmlns="" id="{8250D8D6-2621-45FD-F9CC-ED65A22F13B4}"/>
              </a:ext>
            </a:extLst>
          </p:cNvPr>
          <p:cNvSpPr txBox="1"/>
          <p:nvPr/>
        </p:nvSpPr>
        <p:spPr>
          <a:xfrm>
            <a:off x="13445012" y="1941744"/>
            <a:ext cx="1406425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AC@ON</a:t>
            </a:r>
          </a:p>
        </p:txBody>
      </p:sp>
      <p:sp>
        <p:nvSpPr>
          <p:cNvPr id="42" name="TextBox 21">
            <a:extLst>
              <a:ext uri="{FF2B5EF4-FFF2-40B4-BE49-F238E27FC236}">
                <a16:creationId xmlns:a16="http://schemas.microsoft.com/office/drawing/2014/main" xmlns="" id="{36930D63-27CE-7A85-EEC7-686512CCB77E}"/>
              </a:ext>
            </a:extLst>
          </p:cNvPr>
          <p:cNvSpPr txBox="1"/>
          <p:nvPr/>
        </p:nvSpPr>
        <p:spPr>
          <a:xfrm>
            <a:off x="9369881" y="2467161"/>
            <a:ext cx="1406425" cy="757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DIS@EQ</a:t>
            </a:r>
          </a:p>
          <a:p>
            <a:pPr algn="ctr">
              <a:lnSpc>
                <a:spcPts val="3079"/>
              </a:lnSpc>
            </a:pPr>
            <a:r>
              <a:rPr 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DIS@FIRE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xmlns="" id="{E0582C83-F46E-1744-3438-FCF2016DEA63}"/>
              </a:ext>
            </a:extLst>
          </p:cNvPr>
          <p:cNvSpPr txBox="1"/>
          <p:nvPr/>
        </p:nvSpPr>
        <p:spPr>
          <a:xfrm>
            <a:off x="7713416" y="1904336"/>
            <a:ext cx="1763513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SETDB@AC@ON</a:t>
            </a:r>
          </a:p>
        </p:txBody>
      </p:sp>
      <p:pic>
        <p:nvPicPr>
          <p:cNvPr id="46" name="그림 45" descr="텍스트, 전자제품, 전자 공학, 전자 부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86DD0F3B-F062-22FC-3DCE-58F0A13136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265" y="7086591"/>
            <a:ext cx="1709950" cy="1709950"/>
          </a:xfrm>
          <a:prstGeom prst="rect">
            <a:avLst/>
          </a:prstGeom>
        </p:spPr>
      </p:pic>
      <p:pic>
        <p:nvPicPr>
          <p:cNvPr id="49" name="그림 48" descr="텍스트, 공구, 의료 장비, 플라스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0126AAC6-DC7C-3886-22C8-BC7BFC2805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107" y="2983727"/>
            <a:ext cx="1304762" cy="1285714"/>
          </a:xfrm>
          <a:prstGeom prst="rect">
            <a:avLst/>
          </a:prstGeom>
        </p:spPr>
      </p:pic>
      <p:pic>
        <p:nvPicPr>
          <p:cNvPr id="52" name="그림 51" descr="커피잔, 컵, 커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A9F3BD73-6CA6-1438-B428-C9F8BD555F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24" y="3520247"/>
            <a:ext cx="1889003" cy="1253161"/>
          </a:xfrm>
          <a:prstGeom prst="rect">
            <a:avLst/>
          </a:prstGeom>
        </p:spPr>
      </p:pic>
      <p:pic>
        <p:nvPicPr>
          <p:cNvPr id="54" name="그림 53" descr="회로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5E9381F1-6DC4-D710-25EC-1CADFDDBB1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38" y="2970095"/>
            <a:ext cx="1350894" cy="1350894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66295C2F-3116-C721-CE0C-B07DE486D91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500" y="3325429"/>
            <a:ext cx="869851" cy="869851"/>
          </a:xfrm>
          <a:prstGeom prst="rect">
            <a:avLst/>
          </a:prstGeom>
        </p:spPr>
      </p:pic>
      <p:pic>
        <p:nvPicPr>
          <p:cNvPr id="57" name="그림 56" descr="원, 자동차 부품, 흑백, 부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B7699D2A-621F-BEF8-1E8F-2BB825DE90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289" y="4457924"/>
            <a:ext cx="1005815" cy="1005815"/>
          </a:xfrm>
          <a:prstGeom prst="rect">
            <a:avLst/>
          </a:prstGeom>
        </p:spPr>
      </p:pic>
      <p:sp>
        <p:nvSpPr>
          <p:cNvPr id="58" name="TextBox 21">
            <a:extLst>
              <a:ext uri="{FF2B5EF4-FFF2-40B4-BE49-F238E27FC236}">
                <a16:creationId xmlns:a16="http://schemas.microsoft.com/office/drawing/2014/main" xmlns="" id="{5906C43C-A3E4-C252-02DD-7F65E7599A2A}"/>
              </a:ext>
            </a:extLst>
          </p:cNvPr>
          <p:cNvSpPr txBox="1"/>
          <p:nvPr/>
        </p:nvSpPr>
        <p:spPr>
          <a:xfrm>
            <a:off x="3680520" y="4166658"/>
            <a:ext cx="961448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자동문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60" name="TextBox 21">
            <a:extLst>
              <a:ext uri="{FF2B5EF4-FFF2-40B4-BE49-F238E27FC236}">
                <a16:creationId xmlns:a16="http://schemas.microsoft.com/office/drawing/2014/main" xmlns="" id="{9D873802-6733-EA97-E0AA-8973181F476B}"/>
              </a:ext>
            </a:extLst>
          </p:cNvPr>
          <p:cNvSpPr txBox="1"/>
          <p:nvPr/>
        </p:nvSpPr>
        <p:spPr>
          <a:xfrm>
            <a:off x="7014030" y="5340931"/>
            <a:ext cx="961448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ko-KR" alt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비상 알람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62" name="TextBox 21">
            <a:extLst>
              <a:ext uri="{FF2B5EF4-FFF2-40B4-BE49-F238E27FC236}">
                <a16:creationId xmlns:a16="http://schemas.microsoft.com/office/drawing/2014/main" xmlns="" id="{BBD2CCE6-D069-786D-D9C1-F0F45224F689}"/>
              </a:ext>
            </a:extLst>
          </p:cNvPr>
          <p:cNvSpPr txBox="1"/>
          <p:nvPr/>
        </p:nvSpPr>
        <p:spPr>
          <a:xfrm>
            <a:off x="5402965" y="4177689"/>
            <a:ext cx="1097115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에어컨 제어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024" name="TextBox 21">
            <a:extLst>
              <a:ext uri="{FF2B5EF4-FFF2-40B4-BE49-F238E27FC236}">
                <a16:creationId xmlns:a16="http://schemas.microsoft.com/office/drawing/2014/main" xmlns="" id="{A3990FC8-3E6A-6A88-8CAF-D8CFB04FC18E}"/>
              </a:ext>
            </a:extLst>
          </p:cNvPr>
          <p:cNvSpPr txBox="1"/>
          <p:nvPr/>
        </p:nvSpPr>
        <p:spPr>
          <a:xfrm>
            <a:off x="1834236" y="4760183"/>
            <a:ext cx="1348102" cy="753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자동문 센서</a:t>
            </a:r>
            <a:endParaRPr lang="en-US" altLang="ko-KR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  <a:p>
            <a:pPr algn="ctr">
              <a:lnSpc>
                <a:spcPts val="3079"/>
              </a:lnSpc>
            </a:pPr>
            <a:r>
              <a:rPr lang="ko-KR" alt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외부 침입 센서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029" name="TextBox 21">
            <a:extLst>
              <a:ext uri="{FF2B5EF4-FFF2-40B4-BE49-F238E27FC236}">
                <a16:creationId xmlns:a16="http://schemas.microsoft.com/office/drawing/2014/main" xmlns="" id="{971C627A-7F07-5716-16A8-C3D100572512}"/>
              </a:ext>
            </a:extLst>
          </p:cNvPr>
          <p:cNvSpPr txBox="1"/>
          <p:nvPr/>
        </p:nvSpPr>
        <p:spPr>
          <a:xfrm>
            <a:off x="6917839" y="4151153"/>
            <a:ext cx="961448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전등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pic>
        <p:nvPicPr>
          <p:cNvPr id="1031" name="그림 1030" descr="회로 구성요소, 전자 공학, 패시브 회로 부품, 전자 부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F5840236-DC3C-8CC8-EBD9-1C488CA0822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55" y="4652204"/>
            <a:ext cx="1186814" cy="890111"/>
          </a:xfrm>
          <a:prstGeom prst="rect">
            <a:avLst/>
          </a:prstGeom>
        </p:spPr>
      </p:pic>
      <p:sp>
        <p:nvSpPr>
          <p:cNvPr id="1033" name="TextBox 21">
            <a:extLst>
              <a:ext uri="{FF2B5EF4-FFF2-40B4-BE49-F238E27FC236}">
                <a16:creationId xmlns:a16="http://schemas.microsoft.com/office/drawing/2014/main" xmlns="" id="{B5057703-F24F-049B-C162-1F820F6C014C}"/>
              </a:ext>
            </a:extLst>
          </p:cNvPr>
          <p:cNvSpPr txBox="1"/>
          <p:nvPr/>
        </p:nvSpPr>
        <p:spPr>
          <a:xfrm>
            <a:off x="4618918" y="5517663"/>
            <a:ext cx="1097115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500" dirty="0" err="1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온습도</a:t>
            </a:r>
            <a:r>
              <a:rPr lang="ko-KR" alt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센서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pic>
        <p:nvPicPr>
          <p:cNvPr id="1035" name="그림 1034" descr="전자 공학, 전자제품, 회로 구성요소, 전자 부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85321F5D-B084-25F8-210C-5A2DFEA4DEC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079" y="6586884"/>
            <a:ext cx="1354682" cy="1354682"/>
          </a:xfrm>
          <a:prstGeom prst="rect">
            <a:avLst/>
          </a:prstGeom>
        </p:spPr>
      </p:pic>
      <p:pic>
        <p:nvPicPr>
          <p:cNvPr id="1037" name="그림 1036" descr="텍스트, 공구, 의료 장비, 플라스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E82A8653-CFEE-1CF9-B887-050E3070E6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670" y="6282491"/>
            <a:ext cx="1304762" cy="1285714"/>
          </a:xfrm>
          <a:prstGeom prst="rect">
            <a:avLst/>
          </a:prstGeom>
        </p:spPr>
      </p:pic>
      <p:pic>
        <p:nvPicPr>
          <p:cNvPr id="1039" name="그림 1038" descr="전자제품, 회로 구성요소, 전자 공학, 전자 부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C5ECAB42-6483-6521-5101-5403ED089B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532" y="6360356"/>
            <a:ext cx="1174772" cy="1174772"/>
          </a:xfrm>
          <a:prstGeom prst="rect">
            <a:avLst/>
          </a:prstGeom>
        </p:spPr>
      </p:pic>
      <p:pic>
        <p:nvPicPr>
          <p:cNvPr id="1040" name="그림 1039">
            <a:extLst>
              <a:ext uri="{FF2B5EF4-FFF2-40B4-BE49-F238E27FC236}">
                <a16:creationId xmlns:a16="http://schemas.microsoft.com/office/drawing/2014/main" xmlns="" id="{4DB9D826-7553-8FDB-85AD-1055A63960F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332" y="7591520"/>
            <a:ext cx="1646250" cy="1646250"/>
          </a:xfrm>
          <a:prstGeom prst="rect">
            <a:avLst/>
          </a:prstGeom>
        </p:spPr>
      </p:pic>
      <p:pic>
        <p:nvPicPr>
          <p:cNvPr id="1041" name="그림 1040" descr="공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E5E310C8-96F2-413E-A304-2EA8B456BB6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480" y="7921453"/>
            <a:ext cx="1012532" cy="1012532"/>
          </a:xfrm>
          <a:prstGeom prst="rect">
            <a:avLst/>
          </a:prstGeom>
        </p:spPr>
      </p:pic>
      <p:sp>
        <p:nvSpPr>
          <p:cNvPr id="1042" name="TextBox 21">
            <a:extLst>
              <a:ext uri="{FF2B5EF4-FFF2-40B4-BE49-F238E27FC236}">
                <a16:creationId xmlns:a16="http://schemas.microsoft.com/office/drawing/2014/main" xmlns="" id="{126A2208-EB73-2629-6CA2-07D2ECB1C87C}"/>
              </a:ext>
            </a:extLst>
          </p:cNvPr>
          <p:cNvSpPr txBox="1"/>
          <p:nvPr/>
        </p:nvSpPr>
        <p:spPr>
          <a:xfrm>
            <a:off x="2102541" y="7633054"/>
            <a:ext cx="961448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지진 감지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043" name="TextBox 21">
            <a:extLst>
              <a:ext uri="{FF2B5EF4-FFF2-40B4-BE49-F238E27FC236}">
                <a16:creationId xmlns:a16="http://schemas.microsoft.com/office/drawing/2014/main" xmlns="" id="{53A8DE60-3444-6364-5BA5-1EE8216CC390}"/>
              </a:ext>
            </a:extLst>
          </p:cNvPr>
          <p:cNvSpPr txBox="1"/>
          <p:nvPr/>
        </p:nvSpPr>
        <p:spPr>
          <a:xfrm>
            <a:off x="4447570" y="7483176"/>
            <a:ext cx="961448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가스 </a:t>
            </a:r>
            <a:r>
              <a:rPr lang="ko-KR" altLang="en-US" sz="1500" dirty="0" err="1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온오프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044" name="TextBox 21">
            <a:extLst>
              <a:ext uri="{FF2B5EF4-FFF2-40B4-BE49-F238E27FC236}">
                <a16:creationId xmlns:a16="http://schemas.microsoft.com/office/drawing/2014/main" xmlns="" id="{1CCD51E1-8177-B982-7399-B26056F5015B}"/>
              </a:ext>
            </a:extLst>
          </p:cNvPr>
          <p:cNvSpPr txBox="1"/>
          <p:nvPr/>
        </p:nvSpPr>
        <p:spPr>
          <a:xfrm>
            <a:off x="6645823" y="7480623"/>
            <a:ext cx="1055023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500" err="1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멀티탭</a:t>
            </a:r>
            <a:r>
              <a:rPr lang="ko-KR" alt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제어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045" name="TextBox 21">
            <a:extLst>
              <a:ext uri="{FF2B5EF4-FFF2-40B4-BE49-F238E27FC236}">
                <a16:creationId xmlns:a16="http://schemas.microsoft.com/office/drawing/2014/main" xmlns="" id="{9A52EB7A-ECC7-AB70-8173-618CD6E32E4E}"/>
              </a:ext>
            </a:extLst>
          </p:cNvPr>
          <p:cNvSpPr txBox="1"/>
          <p:nvPr/>
        </p:nvSpPr>
        <p:spPr>
          <a:xfrm>
            <a:off x="3315350" y="8861794"/>
            <a:ext cx="1213777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유독가스 감지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046" name="TextBox 21">
            <a:extLst>
              <a:ext uri="{FF2B5EF4-FFF2-40B4-BE49-F238E27FC236}">
                <a16:creationId xmlns:a16="http://schemas.microsoft.com/office/drawing/2014/main" xmlns="" id="{CA565E65-0FA6-A5B9-C1B7-901E3E21B7E8}"/>
              </a:ext>
            </a:extLst>
          </p:cNvPr>
          <p:cNvSpPr txBox="1"/>
          <p:nvPr/>
        </p:nvSpPr>
        <p:spPr>
          <a:xfrm>
            <a:off x="5558432" y="8732195"/>
            <a:ext cx="1213777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화재 감지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047" name="TextBox 21">
            <a:extLst>
              <a:ext uri="{FF2B5EF4-FFF2-40B4-BE49-F238E27FC236}">
                <a16:creationId xmlns:a16="http://schemas.microsoft.com/office/drawing/2014/main" xmlns="" id="{EA1707C5-A742-C652-CF0C-8CFB11748AF4}"/>
              </a:ext>
            </a:extLst>
          </p:cNvPr>
          <p:cNvSpPr txBox="1"/>
          <p:nvPr/>
        </p:nvSpPr>
        <p:spPr>
          <a:xfrm>
            <a:off x="12611203" y="3233357"/>
            <a:ext cx="1128597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SETDB@</a:t>
            </a:r>
          </a:p>
        </p:txBody>
      </p:sp>
    </p:spTree>
    <p:extLst>
      <p:ext uri="{BB962C8B-B14F-4D97-AF65-F5344CB8AC3E}">
        <p14:creationId xmlns:p14="http://schemas.microsoft.com/office/powerpoint/2010/main" val="2952154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6D897437-663A-24AC-C77E-C333583E6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DC7D5425-6A06-A3F9-3E06-3485E736783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825" y="494008"/>
            <a:ext cx="16668349" cy="9118159"/>
            <a:chOff x="0" y="-47625"/>
            <a:chExt cx="4390018" cy="240149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E8C58F95-2315-F515-137E-4A0B1EB52B2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3EE37B74-71DA-93D6-7BDE-D2619591905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xmlns="" id="{5A0DD007-F2EA-EE2C-39BF-B1173E0812EE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xmlns="" id="{CB994EB7-1DC6-E0C4-011A-6E89F1C8C8C7}"/>
              </a:ext>
            </a:extLst>
          </p:cNvPr>
          <p:cNvSpPr txBox="1"/>
          <p:nvPr/>
        </p:nvSpPr>
        <p:spPr>
          <a:xfrm>
            <a:off x="12725400" y="971904"/>
            <a:ext cx="42068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주요 </a:t>
            </a:r>
            <a:r>
              <a:rPr lang="ko-KR" altLang="en-US" sz="320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코드 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– </a:t>
            </a: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재난 대비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xmlns="" id="{77752A86-F271-9515-80D7-A00B905D70D1}"/>
              </a:ext>
            </a:extLst>
          </p:cNvPr>
          <p:cNvSpPr txBox="1"/>
          <p:nvPr/>
        </p:nvSpPr>
        <p:spPr>
          <a:xfrm>
            <a:off x="1355723" y="1049242"/>
            <a:ext cx="3902077" cy="43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3600" b="1" dirty="0">
                <a:latin typeface="210 밀레니얼" panose="020B0600000101010101" charset="-127"/>
                <a:ea typeface="210 밀레니얼" panose="020B0600000101010101" charset="-127"/>
                <a:cs typeface="210 디딤고딕 Light"/>
                <a:sym typeface="210 디딤고딕 Light"/>
              </a:rPr>
              <a:t>구현 내용</a:t>
            </a:r>
            <a:endParaRPr lang="en-US" sz="3600" b="1" dirty="0">
              <a:latin typeface="210 밀레니얼" panose="020B0600000101010101" charset="-127"/>
              <a:ea typeface="210 밀레니얼" panose="020B0600000101010101" charset="-127"/>
              <a:cs typeface="210 디딤고딕 Light"/>
              <a:sym typeface="210 디딤고딕 Light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E3FF1411-3162-F696-3115-425352A94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221" y="6438900"/>
            <a:ext cx="6986873" cy="16897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9004FE06-D590-186B-8CA3-F90024F18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9119" y="3549781"/>
            <a:ext cx="5583687" cy="394943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FDB75254-CBCA-3D6A-1C56-D3627591E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221" y="3075060"/>
            <a:ext cx="5069378" cy="2912196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1750B411-D8BB-19BB-78C2-49E375E9AC58}"/>
              </a:ext>
            </a:extLst>
          </p:cNvPr>
          <p:cNvSpPr/>
          <p:nvPr/>
        </p:nvSpPr>
        <p:spPr>
          <a:xfrm>
            <a:off x="1600200" y="2705099"/>
            <a:ext cx="7392894" cy="5943601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26081BFA-9F59-11EC-A481-C675152144C2}"/>
              </a:ext>
            </a:extLst>
          </p:cNvPr>
          <p:cNvSpPr/>
          <p:nvPr/>
        </p:nvSpPr>
        <p:spPr>
          <a:xfrm>
            <a:off x="10439400" y="3079041"/>
            <a:ext cx="6248400" cy="4735426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FF406D2-1DA2-BBD4-DBA7-7386EA5F099C}"/>
              </a:ext>
            </a:extLst>
          </p:cNvPr>
          <p:cNvCxnSpPr/>
          <p:nvPr/>
        </p:nvCxnSpPr>
        <p:spPr>
          <a:xfrm>
            <a:off x="1600200" y="6210300"/>
            <a:ext cx="739289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1">
            <a:extLst>
              <a:ext uri="{FF2B5EF4-FFF2-40B4-BE49-F238E27FC236}">
                <a16:creationId xmlns:a16="http://schemas.microsoft.com/office/drawing/2014/main" xmlns="" id="{83F98216-6016-198F-6601-A68AD4B455E2}"/>
              </a:ext>
            </a:extLst>
          </p:cNvPr>
          <p:cNvSpPr txBox="1"/>
          <p:nvPr/>
        </p:nvSpPr>
        <p:spPr>
          <a:xfrm>
            <a:off x="6246041" y="5311662"/>
            <a:ext cx="2601891" cy="757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1</a:t>
            </a:r>
            <a:r>
              <a:rPr lang="ko-KR" alt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초마다</a:t>
            </a:r>
            <a:r>
              <a:rPr lang="en-US" altLang="ko-KR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(</a:t>
            </a:r>
            <a:r>
              <a:rPr lang="en-US" altLang="ko-KR" sz="1600" dirty="0">
                <a:solidFill>
                  <a:schemeClr val="accent1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TIM2 Trigger</a:t>
            </a:r>
            <a:r>
              <a:rPr lang="en-US" altLang="ko-KR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) </a:t>
            </a:r>
            <a:r>
              <a:rPr lang="ko-KR" alt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가스 </a:t>
            </a:r>
            <a:r>
              <a:rPr lang="en-US" altLang="ko-KR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&amp; </a:t>
            </a:r>
            <a:r>
              <a:rPr lang="ko-KR" alt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화재 센싱</a:t>
            </a:r>
            <a:endParaRPr lang="en-US" sz="16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xmlns="" id="{AFB118E6-EEA0-A8E0-28F8-764CF6E02C4A}"/>
              </a:ext>
            </a:extLst>
          </p:cNvPr>
          <p:cNvSpPr txBox="1"/>
          <p:nvPr/>
        </p:nvSpPr>
        <p:spPr>
          <a:xfrm>
            <a:off x="6246040" y="7631437"/>
            <a:ext cx="2601891" cy="757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감지 값이 특정 값 이상이면</a:t>
            </a:r>
            <a:endParaRPr lang="en-US" altLang="ko-KR" sz="16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  <a:p>
            <a:pPr algn="ctr">
              <a:lnSpc>
                <a:spcPts val="3079"/>
              </a:lnSpc>
            </a:pPr>
            <a:r>
              <a:rPr lang="ko-KR" alt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화재 발생 판단</a:t>
            </a:r>
            <a:endParaRPr lang="en-US" altLang="ko-KR" sz="16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xmlns="" id="{7BABAD84-993F-5BEE-1645-CC68379DA70F}"/>
              </a:ext>
            </a:extLst>
          </p:cNvPr>
          <p:cNvSpPr txBox="1"/>
          <p:nvPr/>
        </p:nvSpPr>
        <p:spPr>
          <a:xfrm>
            <a:off x="13740617" y="3162300"/>
            <a:ext cx="2794783" cy="1154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화재 발생 시</a:t>
            </a:r>
            <a:endParaRPr lang="en-US" altLang="ko-KR" sz="16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  <a:p>
            <a:pPr algn="ctr">
              <a:lnSpc>
                <a:spcPts val="3079"/>
              </a:lnSpc>
            </a:pPr>
            <a:r>
              <a:rPr lang="ko-KR" alt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서버에 연결된 모든 기기에 알림</a:t>
            </a:r>
            <a:endParaRPr lang="en-US" altLang="ko-KR" sz="16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  <a:p>
            <a:pPr algn="ctr">
              <a:lnSpc>
                <a:spcPts val="3079"/>
              </a:lnSpc>
            </a:pPr>
            <a:r>
              <a:rPr lang="ko-KR" alt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가스 및 </a:t>
            </a:r>
            <a:r>
              <a:rPr lang="ko-KR" altLang="en-US" sz="1600" dirty="0" err="1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멀티탭</a:t>
            </a:r>
            <a:r>
              <a:rPr lang="ko-KR" alt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en-US" altLang="ko-KR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OFF</a:t>
            </a:r>
          </a:p>
        </p:txBody>
      </p:sp>
    </p:spTree>
    <p:extLst>
      <p:ext uri="{BB962C8B-B14F-4D97-AF65-F5344CB8AC3E}">
        <p14:creationId xmlns:p14="http://schemas.microsoft.com/office/powerpoint/2010/main" val="3479853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1436150D-9B51-2561-9337-ECF57617F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F78887E5-C60F-50EC-26D6-E52D1E90577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825" y="494008"/>
            <a:ext cx="16668349" cy="9118159"/>
            <a:chOff x="0" y="-47625"/>
            <a:chExt cx="4390018" cy="240149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52DBFAC6-5127-D3F1-7EDA-75574C81F1E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75FB02CF-0AAF-951D-ADC4-0A9A423D181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xmlns="" id="{1E5ECE2E-1787-3103-A02B-0F666B1D67D0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xmlns="" id="{B2A33CED-8999-6C68-23BC-EF0A1CC5A659}"/>
              </a:ext>
            </a:extLst>
          </p:cNvPr>
          <p:cNvSpPr txBox="1"/>
          <p:nvPr/>
        </p:nvSpPr>
        <p:spPr>
          <a:xfrm>
            <a:off x="12725400" y="971904"/>
            <a:ext cx="42068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주요 </a:t>
            </a:r>
            <a:r>
              <a:rPr lang="ko-KR" altLang="en-US" sz="320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코드 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– </a:t>
            </a: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재난 대비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xmlns="" id="{CC111D1B-F813-44A3-4C4A-0ED34524E460}"/>
              </a:ext>
            </a:extLst>
          </p:cNvPr>
          <p:cNvSpPr txBox="1"/>
          <p:nvPr/>
        </p:nvSpPr>
        <p:spPr>
          <a:xfrm>
            <a:off x="1355723" y="1049242"/>
            <a:ext cx="3902077" cy="43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3600" b="1" dirty="0">
                <a:latin typeface="210 밀레니얼" panose="020B0600000101010101" charset="-127"/>
                <a:ea typeface="210 밀레니얼" panose="020B0600000101010101" charset="-127"/>
                <a:cs typeface="210 디딤고딕 Light"/>
                <a:sym typeface="210 디딤고딕 Light"/>
              </a:rPr>
              <a:t>구현 내용</a:t>
            </a:r>
            <a:endParaRPr lang="en-US" sz="3600" b="1" dirty="0">
              <a:latin typeface="210 밀레니얼" panose="020B0600000101010101" charset="-127"/>
              <a:ea typeface="210 밀레니얼" panose="020B0600000101010101" charset="-127"/>
              <a:cs typeface="210 디딤고딕 Light"/>
              <a:sym typeface="210 디딤고딕 Light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3BF18E35-FF7E-83E2-0DA5-DC6B4655E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608" y="3364055"/>
            <a:ext cx="5932162" cy="460158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FC52B388-8DB0-CCA0-9AE6-B4FDD3D54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032" y="4702876"/>
            <a:ext cx="4762500" cy="1704919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xmlns="" id="{7C5866FC-7CDF-445B-6942-BAA1535F9FF2}"/>
              </a:ext>
            </a:extLst>
          </p:cNvPr>
          <p:cNvSpPr/>
          <p:nvPr/>
        </p:nvSpPr>
        <p:spPr>
          <a:xfrm>
            <a:off x="2247332" y="4295927"/>
            <a:ext cx="5220268" cy="2523973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xmlns="" id="{42DF8918-241E-ADF3-51E7-8BFEB6F537AB}"/>
              </a:ext>
            </a:extLst>
          </p:cNvPr>
          <p:cNvSpPr/>
          <p:nvPr/>
        </p:nvSpPr>
        <p:spPr>
          <a:xfrm>
            <a:off x="9372600" y="2901438"/>
            <a:ext cx="6629400" cy="5442462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21">
            <a:extLst>
              <a:ext uri="{FF2B5EF4-FFF2-40B4-BE49-F238E27FC236}">
                <a16:creationId xmlns:a16="http://schemas.microsoft.com/office/drawing/2014/main" xmlns="" id="{4E0417E4-6DD1-2B7B-F110-3043DA76661F}"/>
              </a:ext>
            </a:extLst>
          </p:cNvPr>
          <p:cNvSpPr txBox="1"/>
          <p:nvPr/>
        </p:nvSpPr>
        <p:spPr>
          <a:xfrm>
            <a:off x="12902987" y="3108610"/>
            <a:ext cx="2794783" cy="1154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화재 발생 시</a:t>
            </a:r>
            <a:endParaRPr lang="en-US" altLang="ko-KR" sz="16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  <a:p>
            <a:pPr algn="ctr">
              <a:lnSpc>
                <a:spcPts val="3079"/>
              </a:lnSpc>
            </a:pPr>
            <a:r>
              <a:rPr lang="ko-KR" alt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서버에 연결된 모든 기기에 알림</a:t>
            </a:r>
            <a:endParaRPr lang="en-US" altLang="ko-KR" sz="16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  <a:p>
            <a:pPr algn="ctr">
              <a:lnSpc>
                <a:spcPts val="3079"/>
              </a:lnSpc>
            </a:pPr>
            <a:r>
              <a:rPr lang="ko-KR" alt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가스 및 </a:t>
            </a:r>
            <a:r>
              <a:rPr lang="ko-KR" altLang="en-US" sz="1600" dirty="0" err="1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멀티탭</a:t>
            </a:r>
            <a:r>
              <a:rPr lang="ko-KR" alt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en-US" altLang="ko-KR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OFF</a:t>
            </a: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xmlns="" id="{AF4350A2-A6C7-907F-4192-F310BF99B775}"/>
              </a:ext>
            </a:extLst>
          </p:cNvPr>
          <p:cNvSpPr txBox="1"/>
          <p:nvPr/>
        </p:nvSpPr>
        <p:spPr>
          <a:xfrm>
            <a:off x="4770175" y="5890064"/>
            <a:ext cx="2601891" cy="757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지진 센서 인터럽트 발생 시</a:t>
            </a:r>
            <a:endParaRPr lang="en-US" altLang="ko-KR" sz="16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  <a:p>
            <a:pPr algn="ctr">
              <a:lnSpc>
                <a:spcPts val="3079"/>
              </a:lnSpc>
            </a:pPr>
            <a:r>
              <a:rPr lang="ko-KR" alt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지진 발생 판단</a:t>
            </a:r>
            <a:endParaRPr lang="en-US" altLang="ko-KR" sz="16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</p:spTree>
    <p:extLst>
      <p:ext uri="{BB962C8B-B14F-4D97-AF65-F5344CB8AC3E}">
        <p14:creationId xmlns:p14="http://schemas.microsoft.com/office/powerpoint/2010/main" val="1718850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32806017-897D-2999-4416-6C315EB78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961942DA-3637-2FA3-0542-7C3C84785A6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825" y="494008"/>
            <a:ext cx="16668349" cy="9118159"/>
            <a:chOff x="0" y="-47625"/>
            <a:chExt cx="4390018" cy="240149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4059AB49-13A4-BA23-4D39-0028F91C2DA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8BCB6AAA-D739-4DC1-9473-E283CEDD2A9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xmlns="" id="{C692D73E-8495-AB7D-7DFC-57493D1B81AD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xmlns="" id="{1468514D-0B65-D19C-1D4F-F5BA10D0500D}"/>
              </a:ext>
            </a:extLst>
          </p:cNvPr>
          <p:cNvSpPr txBox="1"/>
          <p:nvPr/>
        </p:nvSpPr>
        <p:spPr>
          <a:xfrm>
            <a:off x="12344400" y="971904"/>
            <a:ext cx="45878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주요 코드 </a:t>
            </a:r>
            <a:r>
              <a:rPr lang="en-US" altLang="ko-KR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– </a:t>
            </a: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스마트 오피스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xmlns="" id="{983E3215-63AB-78F4-6643-7C5CDA85BAD9}"/>
              </a:ext>
            </a:extLst>
          </p:cNvPr>
          <p:cNvSpPr txBox="1"/>
          <p:nvPr/>
        </p:nvSpPr>
        <p:spPr>
          <a:xfrm>
            <a:off x="1355723" y="1049242"/>
            <a:ext cx="3902077" cy="43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3600" b="1" dirty="0">
                <a:latin typeface="210 밀레니얼" panose="020B0600000101010101" charset="-127"/>
                <a:ea typeface="210 밀레니얼" panose="020B0600000101010101" charset="-127"/>
                <a:cs typeface="210 디딤고딕 Light"/>
                <a:sym typeface="210 디딤고딕 Light"/>
              </a:rPr>
              <a:t>구현 내용</a:t>
            </a:r>
            <a:endParaRPr lang="en-US" sz="3600" b="1" dirty="0">
              <a:latin typeface="210 밀레니얼" panose="020B0600000101010101" charset="-127"/>
              <a:ea typeface="210 밀레니얼" panose="020B0600000101010101" charset="-127"/>
              <a:cs typeface="210 디딤고딕 Light"/>
              <a:sym typeface="210 디딤고딕 Light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E867BB64-B666-2A79-8D9C-A757964B9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47"/>
          <a:stretch>
            <a:fillRect/>
          </a:stretch>
        </p:blipFill>
        <p:spPr>
          <a:xfrm>
            <a:off x="8955949" y="1953212"/>
            <a:ext cx="5472460" cy="41458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B594FBC1-2423-5567-0540-12350758A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18"/>
          <a:stretch>
            <a:fillRect/>
          </a:stretch>
        </p:blipFill>
        <p:spPr>
          <a:xfrm>
            <a:off x="1143000" y="1951401"/>
            <a:ext cx="5943600" cy="37054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2C0CC3A0-4DD8-63F7-3D8C-5D15E7948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90" b="10746"/>
          <a:stretch>
            <a:fillRect/>
          </a:stretch>
        </p:blipFill>
        <p:spPr>
          <a:xfrm>
            <a:off x="1143000" y="6240326"/>
            <a:ext cx="5943600" cy="27883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B60051F6-F034-B6F5-2CAE-9C8F1E4C0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54"/>
          <a:stretch>
            <a:fillRect/>
          </a:stretch>
        </p:blipFill>
        <p:spPr>
          <a:xfrm>
            <a:off x="8957514" y="7455510"/>
            <a:ext cx="7957703" cy="1045690"/>
          </a:xfrm>
          <a:prstGeom prst="rect">
            <a:avLst/>
          </a:prstGeom>
        </p:spPr>
      </p:pic>
      <p:sp>
        <p:nvSpPr>
          <p:cNvPr id="18" name="TextBox 21">
            <a:extLst>
              <a:ext uri="{FF2B5EF4-FFF2-40B4-BE49-F238E27FC236}">
                <a16:creationId xmlns:a16="http://schemas.microsoft.com/office/drawing/2014/main" xmlns="" id="{ECCE434E-DD32-DAD9-901F-2E6913BA127F}"/>
              </a:ext>
            </a:extLst>
          </p:cNvPr>
          <p:cNvSpPr txBox="1"/>
          <p:nvPr/>
        </p:nvSpPr>
        <p:spPr>
          <a:xfrm>
            <a:off x="4654867" y="3116910"/>
            <a:ext cx="3756775" cy="80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사무실에 사람이 있을 시</a:t>
            </a:r>
            <a:endParaRPr lang="en-US" altLang="ko-KR" sz="2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  <a:p>
            <a:pPr algn="ctr">
              <a:lnSpc>
                <a:spcPts val="3079"/>
              </a:lnSpc>
            </a:pPr>
            <a:r>
              <a:rPr lang="ko-KR" altLang="en-US" sz="2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자동문 코드</a:t>
            </a:r>
            <a:endParaRPr lang="en-US" altLang="ko-KR" sz="2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xmlns="" id="{706E7298-351C-F238-5B2C-A9C46B16FBE5}"/>
              </a:ext>
            </a:extLst>
          </p:cNvPr>
          <p:cNvSpPr txBox="1"/>
          <p:nvPr/>
        </p:nvSpPr>
        <p:spPr>
          <a:xfrm>
            <a:off x="4627358" y="6972300"/>
            <a:ext cx="3756775" cy="80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사무실에 사람이 없을 시</a:t>
            </a:r>
            <a:endParaRPr lang="en-US" altLang="ko-KR" sz="2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  <a:p>
            <a:pPr algn="ctr">
              <a:lnSpc>
                <a:spcPts val="3079"/>
              </a:lnSpc>
            </a:pPr>
            <a:r>
              <a:rPr lang="ko-KR" altLang="en-US" sz="2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침입 감지 코드</a:t>
            </a:r>
            <a:endParaRPr lang="en-US" altLang="ko-KR" sz="2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xmlns="" id="{2E356A61-E379-59B6-96A5-C519C3EA6440}"/>
              </a:ext>
            </a:extLst>
          </p:cNvPr>
          <p:cNvSpPr txBox="1"/>
          <p:nvPr/>
        </p:nvSpPr>
        <p:spPr>
          <a:xfrm>
            <a:off x="13480788" y="7495774"/>
            <a:ext cx="4091816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재난 상황 발생 시</a:t>
            </a:r>
            <a:endParaRPr lang="en-US" altLang="ko-KR" sz="2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  <a:p>
            <a:pPr algn="ctr">
              <a:lnSpc>
                <a:spcPts val="3079"/>
              </a:lnSpc>
            </a:pPr>
            <a:r>
              <a:rPr lang="ko-KR" altLang="en-US" sz="2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코드</a:t>
            </a:r>
            <a:r>
              <a:rPr lang="en-US" altLang="ko-KR" sz="2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ko-KR" altLang="en-US" sz="2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일부</a:t>
            </a:r>
            <a:endParaRPr lang="en-US" altLang="ko-KR" sz="2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xmlns="" id="{31BDFAEF-10CA-AF33-7A21-20AB36FAE479}"/>
              </a:ext>
            </a:extLst>
          </p:cNvPr>
          <p:cNvSpPr txBox="1"/>
          <p:nvPr/>
        </p:nvSpPr>
        <p:spPr>
          <a:xfrm>
            <a:off x="13693025" y="3197540"/>
            <a:ext cx="3756775" cy="40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에어컨 제어 코드</a:t>
            </a:r>
            <a:endParaRPr lang="en-US" altLang="ko-KR" sz="2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43AA2C04-BB57-2B3C-3653-83117CA2F4A7}"/>
              </a:ext>
            </a:extLst>
          </p:cNvPr>
          <p:cNvSpPr/>
          <p:nvPr/>
        </p:nvSpPr>
        <p:spPr>
          <a:xfrm>
            <a:off x="908684" y="1781171"/>
            <a:ext cx="7625715" cy="4048126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A9801586-6898-0E60-6BC8-CA219297AF95}"/>
              </a:ext>
            </a:extLst>
          </p:cNvPr>
          <p:cNvSpPr/>
          <p:nvPr/>
        </p:nvSpPr>
        <p:spPr>
          <a:xfrm>
            <a:off x="885591" y="6014101"/>
            <a:ext cx="7625715" cy="3223651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E285C20F-8F0E-F447-D79C-F4C794404650}"/>
              </a:ext>
            </a:extLst>
          </p:cNvPr>
          <p:cNvSpPr/>
          <p:nvPr/>
        </p:nvSpPr>
        <p:spPr>
          <a:xfrm>
            <a:off x="8745622" y="1690243"/>
            <a:ext cx="8441864" cy="4550081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54C55DC2-5D1E-C871-5DAD-D8B9705E4B4A}"/>
              </a:ext>
            </a:extLst>
          </p:cNvPr>
          <p:cNvSpPr/>
          <p:nvPr/>
        </p:nvSpPr>
        <p:spPr>
          <a:xfrm>
            <a:off x="8839200" y="6591300"/>
            <a:ext cx="8305800" cy="2646452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283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3AA06D9D-DF54-5E0E-948C-E2D1D1611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4ADD13C9-AB53-B766-CCA2-F7E4B8BC265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18A0DCF8-81BA-79AB-521C-5CD8D087E9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5BA9BD33-2B16-602E-A2E1-D645639FF54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xmlns="" id="{CCD14541-C712-E8F9-FC71-FB99F327ABA9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xmlns="" id="{F28835AE-C1BC-421A-603C-87854155A0CD}"/>
              </a:ext>
            </a:extLst>
          </p:cNvPr>
          <p:cNvSpPr txBox="1"/>
          <p:nvPr/>
        </p:nvSpPr>
        <p:spPr>
          <a:xfrm>
            <a:off x="13175502" y="971904"/>
            <a:ext cx="3756775" cy="40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28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시연 영상</a:t>
            </a:r>
            <a:endParaRPr lang="en-US" sz="28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xmlns="" id="{49AED4F4-14AA-AFE2-AE88-A8DEFE1A31F4}"/>
              </a:ext>
            </a:extLst>
          </p:cNvPr>
          <p:cNvSpPr txBox="1"/>
          <p:nvPr/>
        </p:nvSpPr>
        <p:spPr>
          <a:xfrm>
            <a:off x="1355723" y="1049242"/>
            <a:ext cx="3902077" cy="43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3600" b="1" dirty="0">
                <a:latin typeface="210 밀레니얼" panose="020B0600000101010101" charset="-127"/>
                <a:ea typeface="210 밀레니얼" panose="020B0600000101010101" charset="-127"/>
                <a:cs typeface="210 디딤고딕 Light"/>
                <a:sym typeface="210 디딤고딕 Light"/>
              </a:rPr>
              <a:t>구현 내용</a:t>
            </a:r>
            <a:endParaRPr lang="en-US" sz="3600" b="1" dirty="0">
              <a:latin typeface="210 밀레니얼" panose="020B0600000101010101" charset="-127"/>
              <a:ea typeface="210 밀레니얼" panose="020B0600000101010101" charset="-127"/>
              <a:cs typeface="210 디딤고딕 Light"/>
              <a:sym typeface="210 디딤고딕 Light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01106799-FF02-C734-141B-6325E0FDDF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6" t="8535" r="9726" b="17326"/>
          <a:stretch>
            <a:fillRect/>
          </a:stretch>
        </p:blipFill>
        <p:spPr>
          <a:xfrm>
            <a:off x="12695027" y="4914902"/>
            <a:ext cx="2087773" cy="289559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2801D494-D6D4-5D83-0CAD-FD74770CF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" t="39934" r="1755" b="41518"/>
          <a:stretch>
            <a:fillRect/>
          </a:stretch>
        </p:blipFill>
        <p:spPr>
          <a:xfrm>
            <a:off x="12705263" y="3888739"/>
            <a:ext cx="2087773" cy="6858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A9A36808-DFE0-5751-451B-C66500639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" t="38323" r="-2026" b="44235"/>
          <a:stretch>
            <a:fillRect/>
          </a:stretch>
        </p:blipFill>
        <p:spPr>
          <a:xfrm>
            <a:off x="14998906" y="3888170"/>
            <a:ext cx="2362142" cy="685800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xmlns="" id="{021CF40D-E3A2-E95F-122F-2FB60348B01E}"/>
              </a:ext>
            </a:extLst>
          </p:cNvPr>
          <p:cNvSpPr txBox="1"/>
          <p:nvPr/>
        </p:nvSpPr>
        <p:spPr>
          <a:xfrm>
            <a:off x="13026613" y="8150863"/>
            <a:ext cx="1097115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초기 상태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pic>
        <p:nvPicPr>
          <p:cNvPr id="9" name="그림 8" descr="텍스트, 전자제품, 스크린샷, 컴퓨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B33A9A7F-BC1E-DDDD-ABC2-EB048CDF1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6" t="18673" r="21339" b="41697"/>
          <a:stretch>
            <a:fillRect/>
          </a:stretch>
        </p:blipFill>
        <p:spPr>
          <a:xfrm>
            <a:off x="15136091" y="4890450"/>
            <a:ext cx="2087773" cy="2895599"/>
          </a:xfrm>
          <a:prstGeom prst="rect">
            <a:avLst/>
          </a:prstGeom>
        </p:spPr>
      </p:pic>
      <p:sp>
        <p:nvSpPr>
          <p:cNvPr id="10" name="TextBox 21">
            <a:extLst>
              <a:ext uri="{FF2B5EF4-FFF2-40B4-BE49-F238E27FC236}">
                <a16:creationId xmlns:a16="http://schemas.microsoft.com/office/drawing/2014/main" xmlns="" id="{380FC1B8-923C-BF0B-2AD9-6C448837B86B}"/>
              </a:ext>
            </a:extLst>
          </p:cNvPr>
          <p:cNvSpPr txBox="1"/>
          <p:nvPr/>
        </p:nvSpPr>
        <p:spPr>
          <a:xfrm>
            <a:off x="15316260" y="8150863"/>
            <a:ext cx="1549153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등록된 인원  출근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561B9E41-398F-7372-BC2E-A52D24A28C74}"/>
              </a:ext>
            </a:extLst>
          </p:cNvPr>
          <p:cNvSpPr/>
          <p:nvPr/>
        </p:nvSpPr>
        <p:spPr>
          <a:xfrm>
            <a:off x="874183" y="2019299"/>
            <a:ext cx="11475311" cy="7086601"/>
          </a:xfrm>
          <a:prstGeom prst="roundRect">
            <a:avLst>
              <a:gd name="adj" fmla="val 8342"/>
            </a:avLst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305A99F2-5DE6-2C18-B2ED-A7C48C3048C7}"/>
              </a:ext>
            </a:extLst>
          </p:cNvPr>
          <p:cNvSpPr/>
          <p:nvPr/>
        </p:nvSpPr>
        <p:spPr>
          <a:xfrm>
            <a:off x="12482201" y="2857501"/>
            <a:ext cx="4931616" cy="5829153"/>
          </a:xfrm>
          <a:prstGeom prst="roundRect">
            <a:avLst>
              <a:gd name="adj" fmla="val 8342"/>
            </a:avLst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xmlns="" id="{ED0E62E2-5644-C972-AB72-7273D7A89BA8}"/>
              </a:ext>
            </a:extLst>
          </p:cNvPr>
          <p:cNvSpPr txBox="1"/>
          <p:nvPr/>
        </p:nvSpPr>
        <p:spPr>
          <a:xfrm>
            <a:off x="13069621" y="3207205"/>
            <a:ext cx="3756775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500" dirty="0">
                <a:solidFill>
                  <a:schemeClr val="accent1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중앙 관리실</a:t>
            </a:r>
            <a:endParaRPr lang="en-US" altLang="ko-KR" sz="2500" dirty="0">
              <a:solidFill>
                <a:schemeClr val="accent1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</p:spTree>
    <p:extLst>
      <p:ext uri="{BB962C8B-B14F-4D97-AF65-F5344CB8AC3E}">
        <p14:creationId xmlns:p14="http://schemas.microsoft.com/office/powerpoint/2010/main" val="340101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3AA06D9D-DF54-5E0E-948C-E2D1D1611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4ADD13C9-AB53-B766-CCA2-F7E4B8BC265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18A0DCF8-81BA-79AB-521C-5CD8D087E9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dash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5BA9BD33-2B16-602E-A2E1-D645639FF54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xmlns="" id="{CCD14541-C712-E8F9-FC71-FB99F327ABA9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xmlns="" id="{F28835AE-C1BC-421A-603C-87854155A0CD}"/>
              </a:ext>
            </a:extLst>
          </p:cNvPr>
          <p:cNvSpPr txBox="1"/>
          <p:nvPr/>
        </p:nvSpPr>
        <p:spPr>
          <a:xfrm>
            <a:off x="13175502" y="971904"/>
            <a:ext cx="3756775" cy="40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28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시연 영상</a:t>
            </a:r>
            <a:endParaRPr lang="en-US" sz="28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xmlns="" id="{49AED4F4-14AA-AFE2-AE88-A8DEFE1A31F4}"/>
              </a:ext>
            </a:extLst>
          </p:cNvPr>
          <p:cNvSpPr txBox="1"/>
          <p:nvPr/>
        </p:nvSpPr>
        <p:spPr>
          <a:xfrm>
            <a:off x="1355723" y="1049242"/>
            <a:ext cx="3902077" cy="43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3600" b="1" dirty="0">
                <a:latin typeface="210 밀레니얼" panose="020B0600000101010101" charset="-127"/>
                <a:ea typeface="210 밀레니얼" panose="020B0600000101010101" charset="-127"/>
                <a:cs typeface="210 디딤고딕 Light"/>
                <a:sym typeface="210 디딤고딕 Light"/>
              </a:rPr>
              <a:t>구현 내용</a:t>
            </a:r>
            <a:endParaRPr lang="en-US" sz="3600" b="1" dirty="0">
              <a:latin typeface="210 밀레니얼" panose="020B0600000101010101" charset="-127"/>
              <a:ea typeface="210 밀레니얼" panose="020B0600000101010101" charset="-127"/>
              <a:cs typeface="210 디딤고딕 Light"/>
              <a:sym typeface="210 디딤고딕 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5F03BAE-E9DE-E011-D290-CC61C013A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0378" y="3154314"/>
            <a:ext cx="2486131" cy="1121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85A623B-984B-250E-6811-807F1DE73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1397" y="4498469"/>
            <a:ext cx="2491320" cy="11210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D57A1C9-AB76-3133-982D-1F1F2B93F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822" y="5861433"/>
            <a:ext cx="2487760" cy="11210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0BDD84FE-56B9-C92A-8EAD-0EDB986ECD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1396" y="7178650"/>
            <a:ext cx="2491321" cy="1141442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xmlns="" id="{4CDBB0BF-1632-B6B6-DB65-9769533A27F5}"/>
              </a:ext>
            </a:extLst>
          </p:cNvPr>
          <p:cNvSpPr txBox="1"/>
          <p:nvPr/>
        </p:nvSpPr>
        <p:spPr>
          <a:xfrm>
            <a:off x="12932895" y="4215663"/>
            <a:ext cx="1801096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지진 화재 동시 발생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xmlns="" id="{5B3D1657-1D7E-DC27-A5F3-6EA4F0E686C9}"/>
              </a:ext>
            </a:extLst>
          </p:cNvPr>
          <p:cNvSpPr txBox="1"/>
          <p:nvPr/>
        </p:nvSpPr>
        <p:spPr>
          <a:xfrm>
            <a:off x="15076509" y="5602772"/>
            <a:ext cx="1801096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화재  발생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xmlns="" id="{2592619F-A53D-76BE-9075-02D5B2E5A292}"/>
              </a:ext>
            </a:extLst>
          </p:cNvPr>
          <p:cNvSpPr txBox="1"/>
          <p:nvPr/>
        </p:nvSpPr>
        <p:spPr>
          <a:xfrm>
            <a:off x="12923154" y="6982527"/>
            <a:ext cx="1801096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지진  발생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xmlns="" id="{79AD2022-4562-BB78-DC3B-FC733EECACA3}"/>
              </a:ext>
            </a:extLst>
          </p:cNvPr>
          <p:cNvSpPr txBox="1"/>
          <p:nvPr/>
        </p:nvSpPr>
        <p:spPr>
          <a:xfrm>
            <a:off x="15078528" y="8320092"/>
            <a:ext cx="1801096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외부인 침입 감지</a:t>
            </a:r>
            <a:endParaRPr lang="en-US" sz="15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3E29015F-FA3C-B279-3AF8-0D9E98D604A9}"/>
              </a:ext>
            </a:extLst>
          </p:cNvPr>
          <p:cNvSpPr/>
          <p:nvPr/>
        </p:nvSpPr>
        <p:spPr>
          <a:xfrm>
            <a:off x="874183" y="2019299"/>
            <a:ext cx="11475311" cy="7086601"/>
          </a:xfrm>
          <a:prstGeom prst="roundRect">
            <a:avLst>
              <a:gd name="adj" fmla="val 8342"/>
            </a:avLst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B8F6F499-4F43-9E07-1628-B62C524D23ED}"/>
              </a:ext>
            </a:extLst>
          </p:cNvPr>
          <p:cNvSpPr/>
          <p:nvPr/>
        </p:nvSpPr>
        <p:spPr>
          <a:xfrm>
            <a:off x="12529574" y="2171701"/>
            <a:ext cx="4931616" cy="6705600"/>
          </a:xfrm>
          <a:prstGeom prst="roundRect">
            <a:avLst>
              <a:gd name="adj" fmla="val 8342"/>
            </a:avLst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xmlns="" id="{3CE9E002-51A4-A793-1B4D-EE268F7E5062}"/>
              </a:ext>
            </a:extLst>
          </p:cNvPr>
          <p:cNvSpPr txBox="1"/>
          <p:nvPr/>
        </p:nvSpPr>
        <p:spPr>
          <a:xfrm>
            <a:off x="13198121" y="2482087"/>
            <a:ext cx="3756775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500" dirty="0">
                <a:solidFill>
                  <a:schemeClr val="accent1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중앙 관리실</a:t>
            </a:r>
            <a:endParaRPr lang="en-US" altLang="ko-KR" sz="2500" dirty="0">
              <a:solidFill>
                <a:schemeClr val="accent1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829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39EAD788-A31A-11C8-CA9E-C5450C361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8E5DBBB0-AA21-785B-ADDE-E4F093DC369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28849048-E6D6-1131-8683-2F6C62A1C92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09B948D3-4707-4B84-5B20-A08DB4F2378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xmlns="" id="{A301460B-E6D2-53DA-0F54-2E48EF21B9D4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xmlns="" id="{E696E5AA-0DCA-BAC9-FCB6-662A7A878A61}"/>
              </a:ext>
            </a:extLst>
          </p:cNvPr>
          <p:cNvSpPr txBox="1"/>
          <p:nvPr/>
        </p:nvSpPr>
        <p:spPr>
          <a:xfrm>
            <a:off x="12954000" y="1028700"/>
            <a:ext cx="3978277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개선 사항 및 아쉬운 점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xmlns="" id="{5CBDF06F-F6D5-0D52-9B3F-F6FD74E918B0}"/>
              </a:ext>
            </a:extLst>
          </p:cNvPr>
          <p:cNvSpPr txBox="1"/>
          <p:nvPr/>
        </p:nvSpPr>
        <p:spPr>
          <a:xfrm>
            <a:off x="1355723" y="1049242"/>
            <a:ext cx="2943283" cy="4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3600" b="1" dirty="0">
                <a:latin typeface="210 밀레니얼" panose="020B0600000101010101" charset="-127"/>
                <a:ea typeface="210 밀레니얼" panose="020B0600000101010101" charset="-127"/>
                <a:cs typeface="210 디딤고딕 Light"/>
                <a:sym typeface="210 디딤고딕 Light"/>
              </a:rPr>
              <a:t>고찰</a:t>
            </a:r>
            <a:endParaRPr lang="en-US" sz="3600" b="1" dirty="0">
              <a:latin typeface="210 밀레니얼" panose="020B0600000101010101" charset="-127"/>
              <a:ea typeface="210 밀레니얼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xmlns="" id="{423F9887-572D-3493-4040-31E99FF6941C}"/>
              </a:ext>
            </a:extLst>
          </p:cNvPr>
          <p:cNvSpPr txBox="1"/>
          <p:nvPr/>
        </p:nvSpPr>
        <p:spPr>
          <a:xfrm>
            <a:off x="3470735" y="2628900"/>
            <a:ext cx="10234948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3500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1. </a:t>
            </a:r>
            <a:r>
              <a:rPr lang="en-US" altLang="ko-KR" sz="3500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STM</a:t>
            </a:r>
            <a:r>
              <a:rPr lang="ko-KR" altLang="en-US" sz="3500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에서 </a:t>
            </a:r>
            <a:r>
              <a:rPr lang="en-US" altLang="ko-KR" sz="3500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RFID</a:t>
            </a:r>
            <a:r>
              <a:rPr lang="ko-KR" altLang="en-US" sz="3500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기능 구현 </a:t>
            </a:r>
            <a:r>
              <a:rPr lang="en-US" altLang="ko-KR" sz="3500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(</a:t>
            </a:r>
            <a:r>
              <a:rPr lang="ko-KR" altLang="en-US" sz="3500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자동문에서 인원 관리</a:t>
            </a:r>
            <a:r>
              <a:rPr lang="en-US" altLang="ko-KR" sz="3500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)</a:t>
            </a:r>
            <a:endParaRPr lang="en-US" sz="3500" dirty="0">
              <a:solidFill>
                <a:srgbClr val="1D2A3A"/>
              </a:solidFill>
              <a:latin typeface="210 밀레니얼 Light" panose="020B0600000101010101" charset="-127"/>
              <a:ea typeface="210 밀레니얼 Light" panose="020B0600000101010101" charset="-127"/>
              <a:cs typeface="210 밀레니얼"/>
              <a:sym typeface="210 밀레니얼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xmlns="" id="{4047FF73-623D-C628-34A3-58D4F9953B81}"/>
              </a:ext>
            </a:extLst>
          </p:cNvPr>
          <p:cNvSpPr txBox="1"/>
          <p:nvPr/>
        </p:nvSpPr>
        <p:spPr>
          <a:xfrm>
            <a:off x="3470735" y="3807327"/>
            <a:ext cx="7275231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3500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2. DB</a:t>
            </a:r>
            <a:r>
              <a:rPr lang="ko-KR" altLang="en-US" sz="3500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기능의 다양하고 효과적인 사용</a:t>
            </a:r>
            <a:endParaRPr lang="en-US" sz="3500" dirty="0">
              <a:solidFill>
                <a:srgbClr val="1D2A3A"/>
              </a:solidFill>
              <a:latin typeface="210 밀레니얼 Light" panose="020B0600000101010101" charset="-127"/>
              <a:ea typeface="210 밀레니얼 Light" panose="020B0600000101010101" charset="-127"/>
              <a:cs typeface="210 밀레니얼"/>
              <a:sym typeface="210 밀레니얼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xmlns="" id="{894A3F15-4292-7DE5-0DD3-2C7E77AF930E}"/>
              </a:ext>
            </a:extLst>
          </p:cNvPr>
          <p:cNvSpPr txBox="1"/>
          <p:nvPr/>
        </p:nvSpPr>
        <p:spPr>
          <a:xfrm>
            <a:off x="3470735" y="4984173"/>
            <a:ext cx="11997865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3500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3. </a:t>
            </a:r>
            <a:r>
              <a:rPr lang="ko-KR" altLang="en-US" sz="3500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릴레이 모듈의 노이즈를 물리적으로 제거</a:t>
            </a:r>
            <a:r>
              <a:rPr lang="en-US" altLang="ko-KR" sz="3500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(</a:t>
            </a:r>
            <a:r>
              <a:rPr lang="ko-KR" altLang="en-US" sz="3500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다이오드</a:t>
            </a:r>
            <a:r>
              <a:rPr lang="en-US" altLang="ko-KR" sz="3500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)</a:t>
            </a:r>
            <a:endParaRPr lang="en-US" sz="3500" dirty="0">
              <a:solidFill>
                <a:srgbClr val="1D2A3A"/>
              </a:solidFill>
              <a:latin typeface="210 밀레니얼 Light" panose="020B0600000101010101" charset="-127"/>
              <a:ea typeface="210 밀레니얼 Light" panose="020B0600000101010101" charset="-127"/>
              <a:cs typeface="210 밀레니얼"/>
              <a:sym typeface="210 밀레니얼"/>
            </a:endParaRP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xmlns="" id="{B47C763A-3DA2-2469-7CFB-042BFE3DC9D5}"/>
              </a:ext>
            </a:extLst>
          </p:cNvPr>
          <p:cNvSpPr txBox="1"/>
          <p:nvPr/>
        </p:nvSpPr>
        <p:spPr>
          <a:xfrm>
            <a:off x="3484590" y="6161019"/>
            <a:ext cx="442344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3500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4. </a:t>
            </a:r>
            <a:r>
              <a:rPr lang="ko-KR" altLang="en-US" sz="3500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센서의 민감도 조절</a:t>
            </a:r>
            <a:endParaRPr lang="en-US" sz="3500" dirty="0">
              <a:solidFill>
                <a:srgbClr val="1D2A3A"/>
              </a:solidFill>
              <a:latin typeface="210 밀레니얼 Light" panose="020B0600000101010101" charset="-127"/>
              <a:ea typeface="210 밀레니얼 Light" panose="020B0600000101010101" charset="-127"/>
              <a:cs typeface="210 밀레니얼"/>
              <a:sym typeface="210 밀레니얼"/>
            </a:endParaRP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xmlns="" id="{F5332CE3-6B12-5F8E-0621-A8C98916B3E7}"/>
              </a:ext>
            </a:extLst>
          </p:cNvPr>
          <p:cNvSpPr txBox="1"/>
          <p:nvPr/>
        </p:nvSpPr>
        <p:spPr>
          <a:xfrm>
            <a:off x="3484590" y="7337865"/>
            <a:ext cx="10234948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3500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5. </a:t>
            </a:r>
            <a:r>
              <a:rPr lang="en-US" sz="3500" dirty="0" err="1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WiFi</a:t>
            </a:r>
            <a:r>
              <a:rPr lang="en-US" sz="3500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 </a:t>
            </a:r>
            <a:r>
              <a:rPr lang="ko-KR" altLang="en-US" sz="3500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연결의 불안정함</a:t>
            </a:r>
            <a:endParaRPr lang="en-US" sz="3500" dirty="0">
              <a:solidFill>
                <a:srgbClr val="1D2A3A"/>
              </a:solidFill>
              <a:latin typeface="210 밀레니얼 Light" panose="020B0600000101010101" charset="-127"/>
              <a:ea typeface="210 밀레니얼 Light" panose="020B0600000101010101" charset="-127"/>
              <a:cs typeface="210 밀레니얼"/>
              <a:sym typeface="210 밀레니얼"/>
            </a:endParaRPr>
          </a:p>
        </p:txBody>
      </p:sp>
    </p:spTree>
    <p:extLst>
      <p:ext uri="{BB962C8B-B14F-4D97-AF65-F5344CB8AC3E}">
        <p14:creationId xmlns:p14="http://schemas.microsoft.com/office/powerpoint/2010/main" val="3384040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3FA796D1-7BD5-4359-9C7D-B9BA00BD9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32EBBFA7-CF5E-3F52-3C1E-D6673080E4B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069B98CC-E13B-30EF-416E-A65A622F4B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0579668B-3805-EA77-CF17-F47D9C57A6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xmlns="" id="{8E055B20-E132-E82E-B19E-EA70EAF375D1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xmlns="" id="{0BD83A3B-01C6-1E30-C9A7-8B9A15FBCCCC}"/>
              </a:ext>
            </a:extLst>
          </p:cNvPr>
          <p:cNvSpPr txBox="1"/>
          <p:nvPr/>
        </p:nvSpPr>
        <p:spPr>
          <a:xfrm>
            <a:off x="13175502" y="1028700"/>
            <a:ext cx="3756775" cy="42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느낀 점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xmlns="" id="{FC8D16E5-DB8E-3087-D89D-5894DD42769D}"/>
              </a:ext>
            </a:extLst>
          </p:cNvPr>
          <p:cNvSpPr txBox="1"/>
          <p:nvPr/>
        </p:nvSpPr>
        <p:spPr>
          <a:xfrm>
            <a:off x="1355723" y="1049242"/>
            <a:ext cx="2943283" cy="4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3600" b="1" dirty="0">
                <a:latin typeface="210 밀레니얼" panose="020B0600000101010101" charset="-127"/>
                <a:ea typeface="210 밀레니얼" panose="020B0600000101010101" charset="-127"/>
                <a:cs typeface="210 디딤고딕 Light"/>
                <a:sym typeface="210 디딤고딕 Light"/>
              </a:rPr>
              <a:t>고찰</a:t>
            </a:r>
            <a:endParaRPr lang="en-US" sz="3600" b="1" dirty="0">
              <a:latin typeface="210 밀레니얼" panose="020B0600000101010101" charset="-127"/>
              <a:ea typeface="210 밀레니얼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xmlns="" id="{00BFCA3A-43A6-8ED1-FD92-696D5121F0F8}"/>
              </a:ext>
            </a:extLst>
          </p:cNvPr>
          <p:cNvSpPr txBox="1"/>
          <p:nvPr/>
        </p:nvSpPr>
        <p:spPr>
          <a:xfrm>
            <a:off x="2986351" y="5823507"/>
            <a:ext cx="12315296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3000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2. </a:t>
            </a:r>
            <a:r>
              <a:rPr lang="ko-KR" altLang="en-US" sz="3000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예상치 못한 트러블을 팀원과 같이 해결해 봄으로써 소통과 협력을 기반한 팀워크의 중요성을 </a:t>
            </a:r>
            <a:r>
              <a:rPr lang="ko-KR" altLang="en-US" sz="3000" dirty="0" err="1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깨달았다</a:t>
            </a:r>
            <a:endParaRPr lang="en-US" sz="3000" dirty="0">
              <a:solidFill>
                <a:srgbClr val="1D2A3A"/>
              </a:solidFill>
              <a:latin typeface="210 밀레니얼 Light" panose="020B0600000101010101" charset="-127"/>
              <a:ea typeface="210 밀레니얼 Light" panose="020B0600000101010101" charset="-127"/>
              <a:cs typeface="210 밀레니얼"/>
              <a:sym typeface="210 밀레니얼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xmlns="" id="{C4F2037D-5E9C-7CD6-F00B-DCEC67A22BCB}"/>
              </a:ext>
            </a:extLst>
          </p:cNvPr>
          <p:cNvSpPr txBox="1"/>
          <p:nvPr/>
        </p:nvSpPr>
        <p:spPr>
          <a:xfrm>
            <a:off x="2986351" y="3009900"/>
            <a:ext cx="12343005" cy="2135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3000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1. </a:t>
            </a:r>
            <a:r>
              <a:rPr lang="ko-KR" altLang="en-US" sz="3000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수월한 주제 선택이라고 생각했으나 실제로 구현하는 과정에서 맞닥뜨린 수많은 버그와 어려운 점들을 해결하는 과정이 쉽지만은 않았다 </a:t>
            </a:r>
            <a:endParaRPr lang="en-US" sz="3000" dirty="0">
              <a:solidFill>
                <a:srgbClr val="1D2A3A"/>
              </a:solidFill>
              <a:latin typeface="210 밀레니얼 Light" panose="020B0600000101010101" charset="-127"/>
              <a:ea typeface="210 밀레니얼 Light" panose="020B0600000101010101" charset="-127"/>
              <a:cs typeface="210 밀레니얼"/>
              <a:sym typeface="210 밀레니얼"/>
            </a:endParaRPr>
          </a:p>
        </p:txBody>
      </p:sp>
    </p:spTree>
    <p:extLst>
      <p:ext uri="{BB962C8B-B14F-4D97-AF65-F5344CB8AC3E}">
        <p14:creationId xmlns:p14="http://schemas.microsoft.com/office/powerpoint/2010/main" val="3484404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3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13581" y="3242041"/>
            <a:ext cx="849143" cy="704277"/>
            <a:chOff x="0" y="0"/>
            <a:chExt cx="223643" cy="1854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48526" y="3162300"/>
            <a:ext cx="849143" cy="704277"/>
            <a:chOff x="0" y="0"/>
            <a:chExt cx="223643" cy="1854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6342578" y="1485900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712839" y="3460294"/>
            <a:ext cx="2511642" cy="534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5400" dirty="0">
                <a:solidFill>
                  <a:srgbClr val="3087BB"/>
                </a:solidFill>
                <a:latin typeface="210 밀레니얼" panose="020B0600000101010101" charset="-127"/>
                <a:ea typeface="210 밀레니얼" panose="020B0600000101010101" charset="-127"/>
                <a:cs typeface="210 디딤고딕"/>
                <a:sym typeface="210 디딤고딕"/>
              </a:rPr>
              <a:t>개요</a:t>
            </a:r>
            <a:endParaRPr lang="en-US" sz="5400" dirty="0">
              <a:solidFill>
                <a:srgbClr val="3087BB"/>
              </a:solidFill>
              <a:latin typeface="210 밀레니얼" panose="020B0600000101010101" charset="-127"/>
              <a:ea typeface="210 밀레니얼" panose="020B0600000101010101" charset="-127"/>
              <a:cs typeface="210 디딤고딕"/>
              <a:sym typeface="210 디딤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048231" y="3394155"/>
            <a:ext cx="147123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971665" y="4305300"/>
            <a:ext cx="3886334" cy="428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latin typeface="210 디딤고딕"/>
                <a:ea typeface="210 디딤고딕"/>
                <a:cs typeface="210 디딤고딕"/>
                <a:sym typeface="210 디딤고딕"/>
              </a:rPr>
              <a:t>프로젝트 배경</a:t>
            </a:r>
            <a:endParaRPr lang="en-US" sz="2799" dirty="0"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3015380" y="4914900"/>
            <a:ext cx="3842620" cy="428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latin typeface="210 디딤고딕"/>
                <a:ea typeface="210 디딤고딕"/>
                <a:cs typeface="210 디딤고딕"/>
                <a:sym typeface="210 디딤고딕"/>
              </a:rPr>
              <a:t>프로젝트 목표</a:t>
            </a:r>
            <a:endParaRPr lang="en-US" sz="2799" dirty="0"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525000" y="3334298"/>
            <a:ext cx="147123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161729" y="3427715"/>
            <a:ext cx="5602844" cy="534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5400" dirty="0">
                <a:solidFill>
                  <a:srgbClr val="3087BB"/>
                </a:solidFill>
                <a:latin typeface="210 밀레니얼" panose="020B0600000101010101" charset="-127"/>
                <a:ea typeface="210 밀레니얼" panose="020B0600000101010101" charset="-127"/>
                <a:cs typeface="210 디딤고딕"/>
                <a:sym typeface="210 디딤고딕"/>
              </a:rPr>
              <a:t>프로젝트 진행방향</a:t>
            </a:r>
            <a:endParaRPr lang="en-US" sz="5400" dirty="0">
              <a:solidFill>
                <a:srgbClr val="3087BB"/>
              </a:solidFill>
              <a:latin typeface="210 밀레니얼" panose="020B0600000101010101" charset="-127"/>
              <a:ea typeface="210 밀레니얼" panose="020B0600000101010101" charset="-127"/>
              <a:cs typeface="210 디딤고딕"/>
              <a:sym typeface="210 디딤고딕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0584383" y="4333875"/>
            <a:ext cx="388633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latin typeface="210 디딤고딕"/>
                <a:ea typeface="210 디딤고딕"/>
                <a:cs typeface="210 디딤고딕"/>
                <a:sym typeface="210 디딤고딕"/>
              </a:rPr>
              <a:t>역할</a:t>
            </a:r>
            <a:endParaRPr lang="en-US" sz="2799" dirty="0"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0584387" y="4867275"/>
            <a:ext cx="388633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latin typeface="210 디딤고딕"/>
                <a:ea typeface="210 디딤고딕"/>
                <a:cs typeface="210 디딤고딕"/>
                <a:sym typeface="210 디딤고딕"/>
              </a:rPr>
              <a:t>구성도</a:t>
            </a:r>
            <a:endParaRPr lang="en-US" sz="2799" dirty="0"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52" name="Group 12">
            <a:extLst>
              <a:ext uri="{FF2B5EF4-FFF2-40B4-BE49-F238E27FC236}">
                <a16:creationId xmlns:a16="http://schemas.microsoft.com/office/drawing/2014/main" xmlns="" id="{A8EC790B-29DB-FFF3-7F38-99E32285FF3B}"/>
              </a:ext>
            </a:extLst>
          </p:cNvPr>
          <p:cNvGrpSpPr/>
          <p:nvPr/>
        </p:nvGrpSpPr>
        <p:grpSpPr>
          <a:xfrm>
            <a:off x="2692787" y="4452115"/>
            <a:ext cx="139432" cy="126577"/>
            <a:chOff x="0" y="0"/>
            <a:chExt cx="6350000" cy="6350000"/>
          </a:xfrm>
          <a:solidFill>
            <a:schemeClr val="tx1"/>
          </a:solidFill>
        </p:grpSpPr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xmlns="" id="{5F1CE56D-F8BF-FD25-7D9F-4F8B1928A02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4" name="Group 12">
            <a:extLst>
              <a:ext uri="{FF2B5EF4-FFF2-40B4-BE49-F238E27FC236}">
                <a16:creationId xmlns:a16="http://schemas.microsoft.com/office/drawing/2014/main" xmlns="" id="{D126C015-C954-62EE-8DC3-F1AD327C1BA8}"/>
              </a:ext>
            </a:extLst>
          </p:cNvPr>
          <p:cNvGrpSpPr/>
          <p:nvPr/>
        </p:nvGrpSpPr>
        <p:grpSpPr>
          <a:xfrm>
            <a:off x="2692787" y="5066048"/>
            <a:ext cx="139432" cy="126577"/>
            <a:chOff x="0" y="0"/>
            <a:chExt cx="6350000" cy="6350000"/>
          </a:xfrm>
          <a:solidFill>
            <a:schemeClr val="tx1"/>
          </a:solidFill>
        </p:grpSpPr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xmlns="" id="{61817323-358E-A3B7-0169-2BE3C1AFB20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6" name="Group 12">
            <a:extLst>
              <a:ext uri="{FF2B5EF4-FFF2-40B4-BE49-F238E27FC236}">
                <a16:creationId xmlns:a16="http://schemas.microsoft.com/office/drawing/2014/main" xmlns="" id="{7EF86DED-2A0B-D70B-1715-B78EB42EDF65}"/>
              </a:ext>
            </a:extLst>
          </p:cNvPr>
          <p:cNvGrpSpPr/>
          <p:nvPr/>
        </p:nvGrpSpPr>
        <p:grpSpPr>
          <a:xfrm>
            <a:off x="10247329" y="4489580"/>
            <a:ext cx="139432" cy="126577"/>
            <a:chOff x="0" y="0"/>
            <a:chExt cx="6350000" cy="6350000"/>
          </a:xfrm>
          <a:solidFill>
            <a:schemeClr val="tx1"/>
          </a:solidFill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xmlns="" id="{B5C42107-4453-501E-2BC2-2C59AC333E1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8" name="Group 12">
            <a:extLst>
              <a:ext uri="{FF2B5EF4-FFF2-40B4-BE49-F238E27FC236}">
                <a16:creationId xmlns:a16="http://schemas.microsoft.com/office/drawing/2014/main" xmlns="" id="{B46B06F1-B529-5478-286B-E5E32E3F36F8}"/>
              </a:ext>
            </a:extLst>
          </p:cNvPr>
          <p:cNvGrpSpPr/>
          <p:nvPr/>
        </p:nvGrpSpPr>
        <p:grpSpPr>
          <a:xfrm>
            <a:off x="10247329" y="5015515"/>
            <a:ext cx="139432" cy="126577"/>
            <a:chOff x="0" y="0"/>
            <a:chExt cx="6350000" cy="6350000"/>
          </a:xfrm>
          <a:solidFill>
            <a:schemeClr val="tx1"/>
          </a:solidFill>
        </p:grpSpPr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xmlns="" id="{29B2F0EB-4BB3-E1FA-33DE-F440EBAC735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xmlns="" id="{58209CCF-4FD9-BA4F-B82D-83D30EE9AC9D}"/>
              </a:ext>
            </a:extLst>
          </p:cNvPr>
          <p:cNvGrpSpPr/>
          <p:nvPr/>
        </p:nvGrpSpPr>
        <p:grpSpPr>
          <a:xfrm>
            <a:off x="2222750" y="6242416"/>
            <a:ext cx="849143" cy="704277"/>
            <a:chOff x="0" y="0"/>
            <a:chExt cx="223643" cy="185488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xmlns="" id="{A6C76896-79A0-646E-97C4-EC8BF26A33A3}"/>
                </a:ext>
              </a:extLst>
            </p:cNvPr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xmlns="" id="{62F5269C-8DE2-8D9A-CC94-3DCA2D3AEAE2}"/>
                </a:ext>
              </a:extLst>
            </p:cNvPr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1">
            <a:extLst>
              <a:ext uri="{FF2B5EF4-FFF2-40B4-BE49-F238E27FC236}">
                <a16:creationId xmlns:a16="http://schemas.microsoft.com/office/drawing/2014/main" xmlns="" id="{78225278-FBAE-816B-46ED-DE0D42A30307}"/>
              </a:ext>
            </a:extLst>
          </p:cNvPr>
          <p:cNvGrpSpPr/>
          <p:nvPr/>
        </p:nvGrpSpPr>
        <p:grpSpPr>
          <a:xfrm>
            <a:off x="9757695" y="6133781"/>
            <a:ext cx="849143" cy="704277"/>
            <a:chOff x="0" y="0"/>
            <a:chExt cx="223643" cy="185488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xmlns="" id="{4BE2A96B-EE54-0E67-D946-44C4819FD2A0}"/>
                </a:ext>
              </a:extLst>
            </p:cNvPr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xmlns="" id="{0E0C57C2-CBB0-F203-DF35-BF6A662BB61B}"/>
                </a:ext>
              </a:extLst>
            </p:cNvPr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33">
            <a:extLst>
              <a:ext uri="{FF2B5EF4-FFF2-40B4-BE49-F238E27FC236}">
                <a16:creationId xmlns:a16="http://schemas.microsoft.com/office/drawing/2014/main" xmlns="" id="{B4785131-52DA-DEAE-A568-941D9460D604}"/>
              </a:ext>
            </a:extLst>
          </p:cNvPr>
          <p:cNvSpPr txBox="1"/>
          <p:nvPr/>
        </p:nvSpPr>
        <p:spPr>
          <a:xfrm>
            <a:off x="3722007" y="6460669"/>
            <a:ext cx="3558793" cy="534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5400" dirty="0">
                <a:solidFill>
                  <a:srgbClr val="3087BB"/>
                </a:solidFill>
                <a:latin typeface="210 밀레니얼" panose="020B0600000101010101" charset="-127"/>
                <a:ea typeface="210 밀레니얼" panose="020B0600000101010101" charset="-127"/>
                <a:cs typeface="210 디딤고딕"/>
                <a:sym typeface="210 디딤고딕"/>
              </a:rPr>
              <a:t>구현 내용</a:t>
            </a:r>
            <a:endParaRPr lang="en-US" sz="5400" dirty="0">
              <a:solidFill>
                <a:srgbClr val="3087BB"/>
              </a:solidFill>
              <a:latin typeface="210 밀레니얼" panose="020B0600000101010101" charset="-127"/>
              <a:ea typeface="210 밀레니얼" panose="020B0600000101010101" charset="-127"/>
              <a:cs typeface="210 디딤고딕"/>
              <a:sym typeface="210 디딤고딕"/>
            </a:endParaRP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xmlns="" id="{0DC68C07-01D5-68D3-A4C7-64B4DAB13AF5}"/>
              </a:ext>
            </a:extLst>
          </p:cNvPr>
          <p:cNvSpPr txBox="1"/>
          <p:nvPr/>
        </p:nvSpPr>
        <p:spPr>
          <a:xfrm>
            <a:off x="2057400" y="6394530"/>
            <a:ext cx="147123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id="23" name="TextBox 36">
            <a:extLst>
              <a:ext uri="{FF2B5EF4-FFF2-40B4-BE49-F238E27FC236}">
                <a16:creationId xmlns:a16="http://schemas.microsoft.com/office/drawing/2014/main" xmlns="" id="{9A64249F-5BE5-A2F6-709F-9872ACA31BB7}"/>
              </a:ext>
            </a:extLst>
          </p:cNvPr>
          <p:cNvSpPr txBox="1"/>
          <p:nvPr/>
        </p:nvSpPr>
        <p:spPr>
          <a:xfrm>
            <a:off x="2955047" y="7334569"/>
            <a:ext cx="3886334" cy="428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latin typeface="210 디딤고딕"/>
                <a:ea typeface="210 디딤고딕"/>
                <a:cs typeface="210 디딤고딕"/>
                <a:sym typeface="210 디딤고딕"/>
              </a:rPr>
              <a:t>기능</a:t>
            </a:r>
            <a:endParaRPr lang="en-US" sz="2799" dirty="0"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4" name="TextBox 38">
            <a:extLst>
              <a:ext uri="{FF2B5EF4-FFF2-40B4-BE49-F238E27FC236}">
                <a16:creationId xmlns:a16="http://schemas.microsoft.com/office/drawing/2014/main" xmlns="" id="{3E37E0E8-EE49-669C-27FE-81D49B2805D3}"/>
              </a:ext>
            </a:extLst>
          </p:cNvPr>
          <p:cNvSpPr txBox="1"/>
          <p:nvPr/>
        </p:nvSpPr>
        <p:spPr>
          <a:xfrm>
            <a:off x="2998762" y="7839075"/>
            <a:ext cx="3842620" cy="428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latin typeface="210 디딤고딕"/>
                <a:ea typeface="210 디딤고딕"/>
                <a:cs typeface="210 디딤고딕"/>
                <a:sym typeface="210 디딤고딕"/>
              </a:rPr>
              <a:t>주요 코드</a:t>
            </a:r>
            <a:endParaRPr lang="en-US" sz="2799" dirty="0"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5" name="TextBox 41">
            <a:extLst>
              <a:ext uri="{FF2B5EF4-FFF2-40B4-BE49-F238E27FC236}">
                <a16:creationId xmlns:a16="http://schemas.microsoft.com/office/drawing/2014/main" xmlns="" id="{E3C2A9F5-56B7-7C81-87AC-F3D9B8E352B6}"/>
              </a:ext>
            </a:extLst>
          </p:cNvPr>
          <p:cNvSpPr txBox="1"/>
          <p:nvPr/>
        </p:nvSpPr>
        <p:spPr>
          <a:xfrm>
            <a:off x="9534169" y="6305779"/>
            <a:ext cx="147123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id="26" name="TextBox 45">
            <a:extLst>
              <a:ext uri="{FF2B5EF4-FFF2-40B4-BE49-F238E27FC236}">
                <a16:creationId xmlns:a16="http://schemas.microsoft.com/office/drawing/2014/main" xmlns="" id="{144E4556-B957-F4FE-B2C1-BA083EE435AA}"/>
              </a:ext>
            </a:extLst>
          </p:cNvPr>
          <p:cNvSpPr txBox="1"/>
          <p:nvPr/>
        </p:nvSpPr>
        <p:spPr>
          <a:xfrm>
            <a:off x="11170898" y="6399196"/>
            <a:ext cx="5602844" cy="534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5400" dirty="0">
                <a:solidFill>
                  <a:srgbClr val="3087BB"/>
                </a:solidFill>
                <a:latin typeface="210 밀레니얼" panose="020B0600000101010101" charset="-127"/>
                <a:ea typeface="210 밀레니얼" panose="020B0600000101010101" charset="-127"/>
                <a:cs typeface="210 디딤고딕"/>
                <a:sym typeface="210 디딤고딕"/>
              </a:rPr>
              <a:t>고찰</a:t>
            </a:r>
            <a:endParaRPr lang="en-US" sz="5400" dirty="0">
              <a:solidFill>
                <a:srgbClr val="3087BB"/>
              </a:solidFill>
              <a:latin typeface="210 밀레니얼" panose="020B0600000101010101" charset="-127"/>
              <a:ea typeface="210 밀레니얼" panose="020B0600000101010101" charset="-127"/>
              <a:cs typeface="210 디딤고딕"/>
              <a:sym typeface="210 디딤고딕"/>
            </a:endParaRPr>
          </a:p>
        </p:txBody>
      </p:sp>
      <p:sp>
        <p:nvSpPr>
          <p:cNvPr id="27" name="TextBox 46">
            <a:extLst>
              <a:ext uri="{FF2B5EF4-FFF2-40B4-BE49-F238E27FC236}">
                <a16:creationId xmlns:a16="http://schemas.microsoft.com/office/drawing/2014/main" xmlns="" id="{65F6D43E-A3C5-24F6-BFC9-2FE370EB6F53}"/>
              </a:ext>
            </a:extLst>
          </p:cNvPr>
          <p:cNvSpPr txBox="1"/>
          <p:nvPr/>
        </p:nvSpPr>
        <p:spPr>
          <a:xfrm>
            <a:off x="10593552" y="7229475"/>
            <a:ext cx="388633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latin typeface="210 디딤고딕"/>
                <a:ea typeface="210 디딤고딕"/>
                <a:cs typeface="210 디딤고딕"/>
                <a:sym typeface="210 디딤고딕"/>
              </a:rPr>
              <a:t>개선 사항 및 아쉬운 점</a:t>
            </a:r>
            <a:endParaRPr lang="en-US" sz="2799" dirty="0"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8" name="TextBox 47">
            <a:extLst>
              <a:ext uri="{FF2B5EF4-FFF2-40B4-BE49-F238E27FC236}">
                <a16:creationId xmlns:a16="http://schemas.microsoft.com/office/drawing/2014/main" xmlns="" id="{1477247B-23FC-D9E8-131C-2C3AC3BE5934}"/>
              </a:ext>
            </a:extLst>
          </p:cNvPr>
          <p:cNvSpPr txBox="1"/>
          <p:nvPr/>
        </p:nvSpPr>
        <p:spPr>
          <a:xfrm>
            <a:off x="10593556" y="7762875"/>
            <a:ext cx="388633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latin typeface="210 디딤고딕"/>
                <a:ea typeface="210 디딤고딕"/>
                <a:cs typeface="210 디딤고딕"/>
                <a:sym typeface="210 디딤고딕"/>
              </a:rPr>
              <a:t>느낀 점</a:t>
            </a:r>
            <a:endParaRPr lang="en-US" sz="2799" dirty="0"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29" name="Group 12">
            <a:extLst>
              <a:ext uri="{FF2B5EF4-FFF2-40B4-BE49-F238E27FC236}">
                <a16:creationId xmlns:a16="http://schemas.microsoft.com/office/drawing/2014/main" xmlns="" id="{B33D42F0-FA2A-12E5-C4F3-32BF57973926}"/>
              </a:ext>
            </a:extLst>
          </p:cNvPr>
          <p:cNvGrpSpPr/>
          <p:nvPr/>
        </p:nvGrpSpPr>
        <p:grpSpPr>
          <a:xfrm>
            <a:off x="2676169" y="7481384"/>
            <a:ext cx="139432" cy="126577"/>
            <a:chOff x="0" y="0"/>
            <a:chExt cx="6350000" cy="6350000"/>
          </a:xfrm>
          <a:solidFill>
            <a:schemeClr val="tx1"/>
          </a:solidFill>
        </p:grpSpPr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xmlns="" id="{AE3356B6-DADB-8FCC-52FF-18C2457043C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1" name="Group 12">
            <a:extLst>
              <a:ext uri="{FF2B5EF4-FFF2-40B4-BE49-F238E27FC236}">
                <a16:creationId xmlns:a16="http://schemas.microsoft.com/office/drawing/2014/main" xmlns="" id="{D64810CB-1156-5C9C-005C-2B91B5475108}"/>
              </a:ext>
            </a:extLst>
          </p:cNvPr>
          <p:cNvGrpSpPr/>
          <p:nvPr/>
        </p:nvGrpSpPr>
        <p:grpSpPr>
          <a:xfrm>
            <a:off x="2676169" y="7990223"/>
            <a:ext cx="139432" cy="126577"/>
            <a:chOff x="0" y="0"/>
            <a:chExt cx="6350000" cy="6350000"/>
          </a:xfrm>
          <a:solidFill>
            <a:schemeClr val="tx1"/>
          </a:solidFill>
        </p:grpSpPr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xmlns="" id="{56E9CCB1-6E7D-5678-D1A7-25CED3A20ACB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7" name="Group 12">
            <a:extLst>
              <a:ext uri="{FF2B5EF4-FFF2-40B4-BE49-F238E27FC236}">
                <a16:creationId xmlns:a16="http://schemas.microsoft.com/office/drawing/2014/main" xmlns="" id="{5B567E74-B789-DF16-2358-0EE2D00A8AD3}"/>
              </a:ext>
            </a:extLst>
          </p:cNvPr>
          <p:cNvGrpSpPr/>
          <p:nvPr/>
        </p:nvGrpSpPr>
        <p:grpSpPr>
          <a:xfrm>
            <a:off x="10256498" y="7385180"/>
            <a:ext cx="139432" cy="126577"/>
            <a:chOff x="0" y="0"/>
            <a:chExt cx="6350000" cy="6350000"/>
          </a:xfrm>
          <a:solidFill>
            <a:schemeClr val="tx1"/>
          </a:solidFill>
        </p:grpSpPr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xmlns="" id="{50136583-B7BC-C409-BFE0-04DDE1AA489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0" name="Group 12">
            <a:extLst>
              <a:ext uri="{FF2B5EF4-FFF2-40B4-BE49-F238E27FC236}">
                <a16:creationId xmlns:a16="http://schemas.microsoft.com/office/drawing/2014/main" xmlns="" id="{89367D9D-F672-EB95-C546-5D0343E874D3}"/>
              </a:ext>
            </a:extLst>
          </p:cNvPr>
          <p:cNvGrpSpPr/>
          <p:nvPr/>
        </p:nvGrpSpPr>
        <p:grpSpPr>
          <a:xfrm>
            <a:off x="10256498" y="7911115"/>
            <a:ext cx="139432" cy="126577"/>
            <a:chOff x="0" y="0"/>
            <a:chExt cx="6350000" cy="6350000"/>
          </a:xfrm>
          <a:solidFill>
            <a:schemeClr val="tx1"/>
          </a:solidFill>
        </p:grpSpPr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xmlns="" id="{72E05FEB-4D78-ADDD-2E6B-EA1668A672AE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0" name="TextBox 38">
            <a:extLst>
              <a:ext uri="{FF2B5EF4-FFF2-40B4-BE49-F238E27FC236}">
                <a16:creationId xmlns:a16="http://schemas.microsoft.com/office/drawing/2014/main" xmlns="" id="{9AD5BFD2-A986-CE67-719B-3148FDE444B7}"/>
              </a:ext>
            </a:extLst>
          </p:cNvPr>
          <p:cNvSpPr txBox="1"/>
          <p:nvPr/>
        </p:nvSpPr>
        <p:spPr>
          <a:xfrm>
            <a:off x="2989593" y="8372475"/>
            <a:ext cx="3842620" cy="428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latin typeface="210 디딤고딕"/>
                <a:ea typeface="210 디딤고딕"/>
                <a:cs typeface="210 디딤고딕"/>
                <a:sym typeface="210 디딤고딕"/>
              </a:rPr>
              <a:t>시연 영상</a:t>
            </a:r>
            <a:endParaRPr lang="en-US" sz="2799" dirty="0"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51" name="Group 12">
            <a:extLst>
              <a:ext uri="{FF2B5EF4-FFF2-40B4-BE49-F238E27FC236}">
                <a16:creationId xmlns:a16="http://schemas.microsoft.com/office/drawing/2014/main" xmlns="" id="{5BD3D092-8C2D-376D-7596-C34434B895FB}"/>
              </a:ext>
            </a:extLst>
          </p:cNvPr>
          <p:cNvGrpSpPr/>
          <p:nvPr/>
        </p:nvGrpSpPr>
        <p:grpSpPr>
          <a:xfrm>
            <a:off x="2667000" y="8523623"/>
            <a:ext cx="139432" cy="126577"/>
            <a:chOff x="0" y="0"/>
            <a:chExt cx="6350000" cy="6350000"/>
          </a:xfrm>
          <a:solidFill>
            <a:schemeClr val="tx1"/>
          </a:solidFill>
        </p:grpSpPr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B9DF6B79-D6A4-895C-2FC4-B9BE73A74BB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DBF374EC-B6B3-3041-036A-F780D60D3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DEF132F3-6172-5B63-7B6F-643938E53B3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F2D150CC-1225-42EB-A1E1-61DBD018705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EAA75BB6-DEDA-859A-0744-6B95C718D70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xmlns="" id="{3EAFBE39-F35A-C9FF-6213-ADFA39F35F9E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xmlns="" id="{EB450213-610E-4487-7F14-1BA192337C45}"/>
              </a:ext>
            </a:extLst>
          </p:cNvPr>
          <p:cNvSpPr txBox="1"/>
          <p:nvPr/>
        </p:nvSpPr>
        <p:spPr>
          <a:xfrm>
            <a:off x="13175502" y="971904"/>
            <a:ext cx="3756775" cy="40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28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협업</a:t>
            </a:r>
            <a:endParaRPr lang="en-US" sz="28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pic>
        <p:nvPicPr>
          <p:cNvPr id="1026" name="Picture 2" descr="GitHub] 깃허브 총 정리">
            <a:extLst>
              <a:ext uri="{FF2B5EF4-FFF2-40B4-BE49-F238E27FC236}">
                <a16:creationId xmlns:a16="http://schemas.microsoft.com/office/drawing/2014/main" xmlns="" id="{FE015497-BE42-399D-EAC9-B8068EA7B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645" y="3968000"/>
            <a:ext cx="5632709" cy="207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xmlns="" id="{0E731DA2-C368-ABE8-AD8B-B99999BC10BC}"/>
              </a:ext>
            </a:extLst>
          </p:cNvPr>
          <p:cNvSpPr txBox="1"/>
          <p:nvPr/>
        </p:nvSpPr>
        <p:spPr>
          <a:xfrm>
            <a:off x="6827884" y="6224838"/>
            <a:ext cx="4695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210 밀레니얼 Light" panose="020B0600000101010101" charset="-127"/>
                <a:ea typeface="210 밀레니얼 Light" panose="020B0600000101010101" charset="-127"/>
                <a:hlinkClick r:id="rId4"/>
              </a:rPr>
              <a:t>코드 공유</a:t>
            </a:r>
            <a:endParaRPr lang="ko-KR" altLang="en-US" sz="6000" dirty="0">
              <a:latin typeface="210 밀레니얼 Light" panose="020B0600000101010101" charset="-127"/>
              <a:ea typeface="210 밀레니얼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00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0919" y="4015724"/>
            <a:ext cx="11226161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Q</a:t>
            </a:r>
            <a:r>
              <a:rPr lang="ko-KR" altLang="en-US" sz="10445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altLang="ko-KR" sz="10445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&amp;</a:t>
            </a:r>
            <a:r>
              <a:rPr lang="ko-KR" altLang="en-US" sz="10445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altLang="ko-KR" sz="10445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A</a:t>
            </a:r>
            <a:endParaRPr lang="en-US" sz="10445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D5F954DB-99CF-E38C-0ADB-6001D869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DB96B032-2C32-1C09-AD29-7A3F4DEE210D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0F48F196-734F-C716-FA24-712A9F5B394D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64F3DE48-F6CF-DD8F-F668-71663C54DA4C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xmlns="" id="{470E7082-F15B-1D44-2167-494BB5E19A5E}"/>
              </a:ext>
            </a:extLst>
          </p:cNvPr>
          <p:cNvSpPr txBox="1"/>
          <p:nvPr/>
        </p:nvSpPr>
        <p:spPr>
          <a:xfrm>
            <a:off x="3530919" y="4015724"/>
            <a:ext cx="11226161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64789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3175502" y="971904"/>
            <a:ext cx="3756775" cy="42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프로젝트 배경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55723" y="1049242"/>
            <a:ext cx="2943283" cy="4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3600" b="1" dirty="0">
                <a:latin typeface="210 밀레니얼" panose="020B0600000101010101" charset="-127"/>
                <a:ea typeface="210 밀레니얼" panose="020B0600000101010101" charset="-127"/>
                <a:cs typeface="210 디딤고딕 Light"/>
                <a:sym typeface="210 디딤고딕 Light"/>
              </a:rPr>
              <a:t>개요</a:t>
            </a:r>
            <a:endParaRPr lang="en-US" sz="3600" b="1" dirty="0">
              <a:latin typeface="210 밀레니얼" panose="020B0600000101010101" charset="-127"/>
              <a:ea typeface="210 밀레니얼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495388" y="2330230"/>
            <a:ext cx="7297222" cy="1199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증가하는 재난 발생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31" name="그림 30" descr="텍스트, 스크린샷, 라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xmlns="" id="{E915796D-D862-5691-E5FE-0FF60D3D1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02" y="3734888"/>
            <a:ext cx="10031593" cy="51769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0D786C03-BC95-D205-3D14-CFB2A7C39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AE715C63-2786-3477-7157-48C0DA5C8F8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E7B050DD-3247-38F8-922F-D463E47FFE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92DFCBAF-37BB-1B71-C9BA-EE3C1267A4F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xmlns="" id="{C3A91A68-D10A-A3F6-A01A-11CC47B9D00A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xmlns="" id="{89F96B46-D7D2-D670-212A-737AFE73B316}"/>
              </a:ext>
            </a:extLst>
          </p:cNvPr>
          <p:cNvSpPr txBox="1"/>
          <p:nvPr/>
        </p:nvSpPr>
        <p:spPr>
          <a:xfrm>
            <a:off x="13175502" y="971904"/>
            <a:ext cx="3756775" cy="42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프로젝트 배경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xmlns="" id="{94F2A778-8138-083F-455B-88254D5D18CB}"/>
              </a:ext>
            </a:extLst>
          </p:cNvPr>
          <p:cNvSpPr txBox="1"/>
          <p:nvPr/>
        </p:nvSpPr>
        <p:spPr>
          <a:xfrm>
            <a:off x="1355723" y="1049242"/>
            <a:ext cx="2943283" cy="4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3600" b="1" dirty="0">
                <a:latin typeface="210 밀레니얼" panose="020B0600000101010101" charset="-127"/>
                <a:ea typeface="210 밀레니얼" panose="020B0600000101010101" charset="-127"/>
                <a:cs typeface="210 디딤고딕 Light"/>
                <a:sym typeface="210 디딤고딕 Light"/>
              </a:rPr>
              <a:t>개요</a:t>
            </a:r>
            <a:endParaRPr lang="en-US" sz="3600" b="1" dirty="0">
              <a:latin typeface="210 밀레니얼" panose="020B0600000101010101" charset="-127"/>
              <a:ea typeface="210 밀레니얼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xmlns="" id="{A61A5BF5-5179-CC06-3B8F-D6306A637CAB}"/>
              </a:ext>
            </a:extLst>
          </p:cNvPr>
          <p:cNvSpPr txBox="1"/>
          <p:nvPr/>
        </p:nvSpPr>
        <p:spPr>
          <a:xfrm>
            <a:off x="5495388" y="2330230"/>
            <a:ext cx="7297222" cy="1199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증가하는 재난 발생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31" name="그림 30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xmlns="" id="{A3828DB2-491E-A9CF-120A-4BCA0AAAA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250" y="4023172"/>
            <a:ext cx="7041497" cy="1990679"/>
          </a:xfrm>
          <a:prstGeom prst="rect">
            <a:avLst/>
          </a:prstGeom>
        </p:spPr>
      </p:pic>
      <p:pic>
        <p:nvPicPr>
          <p:cNvPr id="33" name="그림 32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xmlns="" id="{C4A071E7-32ED-3C25-700A-3ED04C71D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723" y="6390226"/>
            <a:ext cx="7204979" cy="1962021"/>
          </a:xfrm>
          <a:prstGeom prst="rect">
            <a:avLst/>
          </a:prstGeom>
        </p:spPr>
      </p:pic>
      <p:pic>
        <p:nvPicPr>
          <p:cNvPr id="35" name="그림 34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xmlns="" id="{800E9113-4F2A-6BD3-5870-C095CA646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668" y="6391116"/>
            <a:ext cx="6996609" cy="190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67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E551D0A5-522B-9549-E2FE-BED6CBE22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8B746D9A-1AF9-D121-E98C-F8F113DDB4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953DDAD2-8CA3-E4F3-FCBF-A88F58DAC8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B1B86D84-AF99-9F56-498F-216CB1203E8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xmlns="" id="{E6776B7F-0EF2-0E97-5194-2ABB8D022422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xmlns="" id="{C4EFC7BD-158C-7EDE-AAC4-4B66795E1BDB}"/>
              </a:ext>
            </a:extLst>
          </p:cNvPr>
          <p:cNvSpPr txBox="1"/>
          <p:nvPr/>
        </p:nvSpPr>
        <p:spPr>
          <a:xfrm>
            <a:off x="13175502" y="971904"/>
            <a:ext cx="3756775" cy="42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프로젝트 배경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xmlns="" id="{317C6648-D76D-81C9-6FF3-FD9E880A361E}"/>
              </a:ext>
            </a:extLst>
          </p:cNvPr>
          <p:cNvSpPr txBox="1"/>
          <p:nvPr/>
        </p:nvSpPr>
        <p:spPr>
          <a:xfrm>
            <a:off x="1355723" y="1049242"/>
            <a:ext cx="2943283" cy="4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3600" b="1" dirty="0">
                <a:latin typeface="210 밀레니얼" panose="020B0600000101010101" charset="-127"/>
                <a:ea typeface="210 밀레니얼" panose="020B0600000101010101" charset="-127"/>
                <a:cs typeface="210 디딤고딕 Light"/>
                <a:sym typeface="210 디딤고딕 Light"/>
              </a:rPr>
              <a:t>개요</a:t>
            </a:r>
            <a:endParaRPr lang="en-US" sz="3600" b="1" dirty="0">
              <a:latin typeface="210 밀레니얼" panose="020B0600000101010101" charset="-127"/>
              <a:ea typeface="210 밀레니얼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xmlns="" id="{84588D97-3E4D-8B06-D6A8-0BF8BCFD8AC4}"/>
              </a:ext>
            </a:extLst>
          </p:cNvPr>
          <p:cNvSpPr txBox="1"/>
          <p:nvPr/>
        </p:nvSpPr>
        <p:spPr>
          <a:xfrm>
            <a:off x="5495388" y="2330230"/>
            <a:ext cx="7297222" cy="1199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스마트공간의 시대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7" name="그림 6" descr="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xmlns="" id="{3D9C4B6E-4F62-23C3-6418-DB1587BB8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54" y="4285085"/>
            <a:ext cx="9069066" cy="3953427"/>
          </a:xfrm>
          <a:prstGeom prst="rect">
            <a:avLst/>
          </a:prstGeom>
        </p:spPr>
      </p:pic>
      <p:pic>
        <p:nvPicPr>
          <p:cNvPr id="11" name="그림 10" descr="텍스트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xmlns="" id="{DC7B5B8C-AE2E-7C3B-AAC3-1A1779C95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582" y="3626467"/>
            <a:ext cx="5739695" cy="527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58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96D196DB-2FEF-7E72-3B02-996E78564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9F880D31-83B3-786E-D80E-6DBB8DBFEC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5DD38544-9CC8-6405-C281-C9D8F095CB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5A0A9DE6-8AE8-15DA-4223-366B9064B48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xmlns="" id="{AC666583-E496-9B12-8509-A6CC6FE36B76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xmlns="" id="{2FF89DBB-AF26-6361-5CD4-964D55C87228}"/>
              </a:ext>
            </a:extLst>
          </p:cNvPr>
          <p:cNvSpPr txBox="1"/>
          <p:nvPr/>
        </p:nvSpPr>
        <p:spPr>
          <a:xfrm>
            <a:off x="13175502" y="1028700"/>
            <a:ext cx="3756775" cy="42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32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프로젝트 목표</a:t>
            </a:r>
            <a:endParaRPr lang="en-US" sz="32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xmlns="" id="{BC929F56-2267-5020-A744-B74267C0A8C3}"/>
              </a:ext>
            </a:extLst>
          </p:cNvPr>
          <p:cNvSpPr txBox="1"/>
          <p:nvPr/>
        </p:nvSpPr>
        <p:spPr>
          <a:xfrm>
            <a:off x="1355723" y="1049242"/>
            <a:ext cx="2943283" cy="43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3600" b="1" dirty="0">
                <a:latin typeface="210 밀레니얼" panose="020B0600000101010101" charset="-127"/>
                <a:ea typeface="210 밀레니얼" panose="020B0600000101010101" charset="-127"/>
                <a:cs typeface="210 디딤고딕 Light"/>
                <a:sym typeface="210 디딤고딕 Light"/>
              </a:rPr>
              <a:t>개요</a:t>
            </a:r>
            <a:endParaRPr lang="en-US" sz="3600" b="1" dirty="0">
              <a:latin typeface="210 밀레니얼" panose="020B0600000101010101" charset="-127"/>
              <a:ea typeface="210 밀레니얼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6" name="AutoShape 9">
            <a:extLst>
              <a:ext uri="{FF2B5EF4-FFF2-40B4-BE49-F238E27FC236}">
                <a16:creationId xmlns:a16="http://schemas.microsoft.com/office/drawing/2014/main" xmlns="" id="{97507E8E-8CA1-D457-24FF-97D84F6C3DC9}"/>
              </a:ext>
            </a:extLst>
          </p:cNvPr>
          <p:cNvSpPr/>
          <p:nvPr/>
        </p:nvSpPr>
        <p:spPr>
          <a:xfrm flipV="1">
            <a:off x="2514600" y="4457700"/>
            <a:ext cx="13062419" cy="0"/>
          </a:xfrm>
          <a:prstGeom prst="line">
            <a:avLst/>
          </a:prstGeom>
          <a:ln w="19050" cap="rnd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xmlns="" id="{83923298-41E8-DC11-5EB6-F6D6C2D68A2E}"/>
              </a:ext>
            </a:extLst>
          </p:cNvPr>
          <p:cNvSpPr txBox="1"/>
          <p:nvPr/>
        </p:nvSpPr>
        <p:spPr>
          <a:xfrm>
            <a:off x="2554569" y="3382555"/>
            <a:ext cx="13313011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ko-KR" altLang="en-US" sz="4500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최대한 다양한 센서와 모듈을 사용해보자</a:t>
            </a:r>
            <a:endParaRPr lang="en-US" sz="4500" dirty="0">
              <a:solidFill>
                <a:srgbClr val="1D2A3A"/>
              </a:solidFill>
              <a:latin typeface="210 밀레니얼 Light" panose="020B0600000101010101" charset="-127"/>
              <a:ea typeface="210 밀레니얼 Light" panose="020B0600000101010101" charset="-127"/>
              <a:cs typeface="210 밀레니얼"/>
              <a:sym typeface="210 밀레니얼"/>
            </a:endParaRP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xmlns="" id="{F56F4120-7615-CFCC-1581-0E5805A3F50C}"/>
              </a:ext>
            </a:extLst>
          </p:cNvPr>
          <p:cNvSpPr txBox="1"/>
          <p:nvPr/>
        </p:nvSpPr>
        <p:spPr>
          <a:xfrm>
            <a:off x="2534518" y="5053087"/>
            <a:ext cx="13062419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ko-KR" altLang="en-US" sz="4500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데이터베이스를 자유자재로 </a:t>
            </a:r>
            <a:r>
              <a:rPr lang="ko-KR" altLang="en-US" sz="4500" dirty="0" err="1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다루어보자</a:t>
            </a:r>
            <a:endParaRPr lang="en-US" sz="4500" dirty="0">
              <a:solidFill>
                <a:srgbClr val="1D2A3A"/>
              </a:solidFill>
              <a:latin typeface="210 밀레니얼 Light" panose="020B0600000101010101" charset="-127"/>
              <a:ea typeface="210 밀레니얼 Light" panose="020B0600000101010101" charset="-127"/>
              <a:cs typeface="210 밀레니얼"/>
              <a:sym typeface="210 밀레니얼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xmlns="" id="{3B2A3ADE-4761-B229-0C9C-45768C81FE17}"/>
              </a:ext>
            </a:extLst>
          </p:cNvPr>
          <p:cNvSpPr txBox="1"/>
          <p:nvPr/>
        </p:nvSpPr>
        <p:spPr>
          <a:xfrm>
            <a:off x="2534517" y="6723619"/>
            <a:ext cx="13062419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ko-KR" altLang="en-US" sz="4500" dirty="0">
                <a:solidFill>
                  <a:srgbClr val="1D2A3A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밀레니얼"/>
                <a:sym typeface="210 밀레니얼"/>
              </a:rPr>
              <a:t>범용성이 높은 결과물을 만들어보자</a:t>
            </a:r>
            <a:endParaRPr lang="en-US" sz="4500" dirty="0">
              <a:solidFill>
                <a:srgbClr val="1D2A3A"/>
              </a:solidFill>
              <a:latin typeface="210 밀레니얼 Light" panose="020B0600000101010101" charset="-127"/>
              <a:ea typeface="210 밀레니얼 Light" panose="020B0600000101010101" charset="-127"/>
              <a:cs typeface="210 밀레니얼"/>
              <a:sym typeface="210 밀레니얼"/>
            </a:endParaRP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xmlns="" id="{9D386526-CE70-D51F-00E0-8A7876F99CD7}"/>
              </a:ext>
            </a:extLst>
          </p:cNvPr>
          <p:cNvSpPr/>
          <p:nvPr/>
        </p:nvSpPr>
        <p:spPr>
          <a:xfrm flipV="1">
            <a:off x="2554569" y="6091833"/>
            <a:ext cx="13062419" cy="0"/>
          </a:xfrm>
          <a:prstGeom prst="line">
            <a:avLst/>
          </a:prstGeom>
          <a:ln w="19050" cap="rnd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xmlns="" id="{46098138-9FC6-1945-1454-40B28AA3B6AE}"/>
              </a:ext>
            </a:extLst>
          </p:cNvPr>
          <p:cNvSpPr/>
          <p:nvPr/>
        </p:nvSpPr>
        <p:spPr>
          <a:xfrm flipV="1">
            <a:off x="2554569" y="7762365"/>
            <a:ext cx="13062419" cy="0"/>
          </a:xfrm>
          <a:prstGeom prst="line">
            <a:avLst/>
          </a:prstGeom>
          <a:ln w="19050" cap="rnd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119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1AF0874D-4A12-F6A4-8827-E3BB9E420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FF58A99E-D9C2-68E8-C4E1-587EEB48427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825" y="494008"/>
            <a:ext cx="16668349" cy="9118159"/>
            <a:chOff x="0" y="-47625"/>
            <a:chExt cx="4390018" cy="240149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F9311E17-295B-3B33-E702-57012F90C9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820117C0-018F-EF0A-20F1-834B76327B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xmlns="" id="{DFDF62F9-E711-99C4-AD34-A5D1488BF157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xmlns="" id="{B4E803B7-2B93-84C4-F65A-0BB8EA5A185A}"/>
              </a:ext>
            </a:extLst>
          </p:cNvPr>
          <p:cNvSpPr txBox="1"/>
          <p:nvPr/>
        </p:nvSpPr>
        <p:spPr>
          <a:xfrm>
            <a:off x="13175502" y="971904"/>
            <a:ext cx="3756775" cy="40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28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역할</a:t>
            </a:r>
            <a:endParaRPr lang="en-US" sz="28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xmlns="" id="{BDA9DEA2-F275-37AF-2EC2-E32DCD60DDE2}"/>
              </a:ext>
            </a:extLst>
          </p:cNvPr>
          <p:cNvSpPr txBox="1"/>
          <p:nvPr/>
        </p:nvSpPr>
        <p:spPr>
          <a:xfrm>
            <a:off x="1355723" y="1049242"/>
            <a:ext cx="3902077" cy="43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3600" b="1">
                <a:latin typeface="210 밀레니얼" panose="020B0600000101010101" charset="-127"/>
                <a:ea typeface="210 밀레니얼" panose="020B0600000101010101" charset="-127"/>
                <a:cs typeface="210 디딤고딕 Light"/>
                <a:sym typeface="210 디딤고딕 Light"/>
              </a:rPr>
              <a:t>프로젝스</a:t>
            </a:r>
            <a:r>
              <a:rPr lang="ko-KR" altLang="en-US" sz="3600" b="1" dirty="0">
                <a:latin typeface="210 밀레니얼" panose="020B0600000101010101" charset="-127"/>
                <a:ea typeface="210 밀레니얼" panose="020B0600000101010101" charset="-127"/>
                <a:cs typeface="210 디딤고딕 Light"/>
                <a:sym typeface="210 디딤고딕 Light"/>
              </a:rPr>
              <a:t> 진행방향</a:t>
            </a:r>
            <a:endParaRPr lang="en-US" sz="3600" b="1" dirty="0">
              <a:latin typeface="210 밀레니얼" panose="020B0600000101010101" charset="-127"/>
              <a:ea typeface="210 밀레니얼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50" name="TextBox 21">
            <a:extLst>
              <a:ext uri="{FF2B5EF4-FFF2-40B4-BE49-F238E27FC236}">
                <a16:creationId xmlns:a16="http://schemas.microsoft.com/office/drawing/2014/main" xmlns="" id="{E4185D76-B4FB-6A54-F08C-693DA094080A}"/>
              </a:ext>
            </a:extLst>
          </p:cNvPr>
          <p:cNvSpPr txBox="1"/>
          <p:nvPr/>
        </p:nvSpPr>
        <p:spPr>
          <a:xfrm>
            <a:off x="3634625" y="5820816"/>
            <a:ext cx="3756775" cy="40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ko-KR" altLang="en-US" sz="28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스마트 오피스</a:t>
            </a:r>
            <a:endParaRPr lang="en-US" sz="28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52" name="TextBox 21">
            <a:extLst>
              <a:ext uri="{FF2B5EF4-FFF2-40B4-BE49-F238E27FC236}">
                <a16:creationId xmlns:a16="http://schemas.microsoft.com/office/drawing/2014/main" xmlns="" id="{C3EC01BD-9927-C977-28B6-7DD75772671B}"/>
              </a:ext>
            </a:extLst>
          </p:cNvPr>
          <p:cNvSpPr txBox="1"/>
          <p:nvPr/>
        </p:nvSpPr>
        <p:spPr>
          <a:xfrm>
            <a:off x="10363201" y="5844647"/>
            <a:ext cx="3756775" cy="40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8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재난 대비</a:t>
            </a:r>
            <a:endParaRPr lang="en-US" sz="28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D35F80F3-4342-E445-A1CC-8EB1AF30CFB3}"/>
              </a:ext>
            </a:extLst>
          </p:cNvPr>
          <p:cNvGrpSpPr/>
          <p:nvPr/>
        </p:nvGrpSpPr>
        <p:grpSpPr>
          <a:xfrm flipH="1">
            <a:off x="11538177" y="3572332"/>
            <a:ext cx="1756850" cy="2091489"/>
            <a:chOff x="3628011" y="5051082"/>
            <a:chExt cx="1756850" cy="2091489"/>
          </a:xfrm>
        </p:grpSpPr>
        <p:pic>
          <p:nvPicPr>
            <p:cNvPr id="7" name="그래픽 6" descr="곱슬 머리를 가진 소년">
              <a:extLst>
                <a:ext uri="{FF2B5EF4-FFF2-40B4-BE49-F238E27FC236}">
                  <a16:creationId xmlns:a16="http://schemas.microsoft.com/office/drawing/2014/main" xmlns="" id="{480C0067-6FC9-C9B1-AA0A-F71FBBBC1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628011" y="5051082"/>
              <a:ext cx="1756850" cy="2091489"/>
            </a:xfrm>
            <a:prstGeom prst="rect">
              <a:avLst/>
            </a:prstGeom>
          </p:spPr>
        </p:pic>
        <p:pic>
          <p:nvPicPr>
            <p:cNvPr id="12" name="그래픽 11" descr="웃는 얼굴">
              <a:extLst>
                <a:ext uri="{FF2B5EF4-FFF2-40B4-BE49-F238E27FC236}">
                  <a16:creationId xmlns:a16="http://schemas.microsoft.com/office/drawing/2014/main" xmlns="" id="{EB598C73-2BA8-3BB7-CCB2-97F0DDCC8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105098" y="5775020"/>
              <a:ext cx="1152702" cy="1188724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63BD1DBF-1925-4A46-E694-C05D2494D424}"/>
              </a:ext>
            </a:extLst>
          </p:cNvPr>
          <p:cNvGrpSpPr/>
          <p:nvPr/>
        </p:nvGrpSpPr>
        <p:grpSpPr>
          <a:xfrm>
            <a:off x="4664218" y="3528578"/>
            <a:ext cx="1697590" cy="2178996"/>
            <a:chOff x="11445828" y="5053087"/>
            <a:chExt cx="1697590" cy="2178996"/>
          </a:xfrm>
        </p:grpSpPr>
        <p:pic>
          <p:nvPicPr>
            <p:cNvPr id="9" name="그래픽 8" descr="곱슬 머리를 가진 남자">
              <a:extLst>
                <a:ext uri="{FF2B5EF4-FFF2-40B4-BE49-F238E27FC236}">
                  <a16:creationId xmlns:a16="http://schemas.microsoft.com/office/drawing/2014/main" xmlns="" id="{547A0229-8799-95AA-B08E-EF331870A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1445828" y="5053087"/>
              <a:ext cx="1697590" cy="2178996"/>
            </a:xfrm>
            <a:prstGeom prst="rect">
              <a:avLst/>
            </a:prstGeom>
          </p:spPr>
        </p:pic>
        <p:pic>
          <p:nvPicPr>
            <p:cNvPr id="18" name="그래픽 17" descr="치아를 보이며 웃는 얼굴">
              <a:extLst>
                <a:ext uri="{FF2B5EF4-FFF2-40B4-BE49-F238E27FC236}">
                  <a16:creationId xmlns:a16="http://schemas.microsoft.com/office/drawing/2014/main" xmlns="" id="{ECC16750-5DB1-7752-9652-763C3E3A8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2039600" y="5905500"/>
              <a:ext cx="889643" cy="973047"/>
            </a:xfrm>
            <a:prstGeom prst="rect">
              <a:avLst/>
            </a:prstGeom>
          </p:spPr>
        </p:pic>
      </p:grpSp>
      <p:sp>
        <p:nvSpPr>
          <p:cNvPr id="25" name="TextBox 21">
            <a:extLst>
              <a:ext uri="{FF2B5EF4-FFF2-40B4-BE49-F238E27FC236}">
                <a16:creationId xmlns:a16="http://schemas.microsoft.com/office/drawing/2014/main" xmlns="" id="{391E648F-8F66-880D-8EBD-A9D1C328851E}"/>
              </a:ext>
            </a:extLst>
          </p:cNvPr>
          <p:cNvSpPr txBox="1"/>
          <p:nvPr/>
        </p:nvSpPr>
        <p:spPr>
          <a:xfrm>
            <a:off x="3634624" y="3166452"/>
            <a:ext cx="3756775" cy="40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김민수</a:t>
            </a:r>
            <a:endParaRPr lang="en-US" sz="28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xmlns="" id="{C4FF10E4-4E70-2236-2DBF-1CC59C07F809}"/>
              </a:ext>
            </a:extLst>
          </p:cNvPr>
          <p:cNvSpPr txBox="1"/>
          <p:nvPr/>
        </p:nvSpPr>
        <p:spPr>
          <a:xfrm>
            <a:off x="10363201" y="3166452"/>
            <a:ext cx="3756775" cy="40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김민우</a:t>
            </a:r>
            <a:endParaRPr lang="en-US" sz="28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149EF22-58F7-9827-6023-CBD26AA83453}"/>
              </a:ext>
            </a:extLst>
          </p:cNvPr>
          <p:cNvSpPr txBox="1"/>
          <p:nvPr/>
        </p:nvSpPr>
        <p:spPr>
          <a:xfrm>
            <a:off x="3634624" y="6640893"/>
            <a:ext cx="3756775" cy="1996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STM</a:t>
            </a: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en-US" altLang="ko-KR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&amp; </a:t>
            </a:r>
            <a:r>
              <a:rPr lang="en-US" altLang="ko-KR" sz="2800" dirty="0" err="1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WiFi</a:t>
            </a:r>
            <a:endParaRPr lang="en-US" altLang="ko-KR" sz="28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  <a:p>
            <a:pPr algn="ctr">
              <a:lnSpc>
                <a:spcPts val="3079"/>
              </a:lnSpc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초음파</a:t>
            </a:r>
            <a:r>
              <a:rPr lang="en-US" altLang="ko-KR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, RFID</a:t>
            </a:r>
          </a:p>
          <a:p>
            <a:pPr algn="ctr">
              <a:lnSpc>
                <a:spcPts val="3079"/>
              </a:lnSpc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적외선 송</a:t>
            </a:r>
            <a:r>
              <a:rPr lang="en-US" altLang="ko-KR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,</a:t>
            </a: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수신기</a:t>
            </a:r>
            <a:endParaRPr lang="en-US" altLang="ko-KR" sz="28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  <a:p>
            <a:pPr algn="ctr">
              <a:lnSpc>
                <a:spcPts val="3079"/>
              </a:lnSpc>
            </a:pPr>
            <a:r>
              <a:rPr lang="ko-KR" altLang="en-US" sz="2800" dirty="0" err="1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서보모터</a:t>
            </a:r>
            <a:endParaRPr lang="en-US" altLang="ko-KR" sz="28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  <a:p>
            <a:pPr algn="ctr">
              <a:lnSpc>
                <a:spcPts val="3079"/>
              </a:lnSpc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온</a:t>
            </a:r>
            <a:r>
              <a:rPr lang="en-US" altLang="ko-KR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,</a:t>
            </a: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습도</a:t>
            </a:r>
            <a:endParaRPr lang="en-US" sz="28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xmlns="" id="{D1C6345A-D596-7273-D3A5-FF0095F3CCF9}"/>
              </a:ext>
            </a:extLst>
          </p:cNvPr>
          <p:cNvSpPr txBox="1"/>
          <p:nvPr/>
        </p:nvSpPr>
        <p:spPr>
          <a:xfrm>
            <a:off x="10363200" y="6614825"/>
            <a:ext cx="3756775" cy="1598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STM</a:t>
            </a: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en-US" altLang="ko-KR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&amp; </a:t>
            </a:r>
            <a:r>
              <a:rPr lang="en-US" altLang="ko-KR" sz="2800" dirty="0" err="1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WiFi</a:t>
            </a:r>
            <a:endParaRPr lang="en-US" altLang="ko-KR" sz="28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  <a:p>
            <a:pPr algn="ctr">
              <a:lnSpc>
                <a:spcPts val="3079"/>
              </a:lnSpc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가스감지</a:t>
            </a:r>
            <a:r>
              <a:rPr lang="en-US" altLang="ko-KR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, </a:t>
            </a: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화염감지</a:t>
            </a:r>
            <a:r>
              <a:rPr lang="en-US" altLang="ko-KR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</a:p>
          <a:p>
            <a:pPr algn="ctr">
              <a:lnSpc>
                <a:spcPts val="3079"/>
              </a:lnSpc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진동감지 릴레이 모듈</a:t>
            </a:r>
            <a:endParaRPr lang="en-US" altLang="ko-KR" sz="28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  <a:p>
            <a:pPr algn="ctr">
              <a:lnSpc>
                <a:spcPts val="3079"/>
              </a:lnSpc>
            </a:pPr>
            <a:r>
              <a:rPr lang="ko-KR" altLang="en-US" sz="2800" dirty="0" err="1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서보모터</a:t>
            </a:r>
            <a:endParaRPr lang="en-US" sz="28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</p:spTree>
    <p:extLst>
      <p:ext uri="{BB962C8B-B14F-4D97-AF65-F5344CB8AC3E}">
        <p14:creationId xmlns:p14="http://schemas.microsoft.com/office/powerpoint/2010/main" val="1718042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A3EF99D8-5AEF-0C02-C6DE-D0DFB336C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C5E50BA9-B774-F95C-D20E-E5A2A69A17A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825" y="494008"/>
            <a:ext cx="16668349" cy="9118159"/>
            <a:chOff x="0" y="-47625"/>
            <a:chExt cx="4390018" cy="240149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E8461280-C002-581F-8EBF-7334952D76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07DCEDA3-7071-BEC5-2A34-15EADD49BF0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xmlns="" id="{1F28CF15-388F-256A-1E97-CC1A3B1EC166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xmlns="" id="{43416ED2-BBF0-3CCB-5359-73231E0E5F1B}"/>
              </a:ext>
            </a:extLst>
          </p:cNvPr>
          <p:cNvSpPr txBox="1"/>
          <p:nvPr/>
        </p:nvSpPr>
        <p:spPr>
          <a:xfrm>
            <a:off x="13175502" y="971904"/>
            <a:ext cx="3756775" cy="40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28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역할</a:t>
            </a:r>
            <a:endParaRPr lang="en-US" sz="28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xmlns="" id="{569E9C39-A9BB-52E3-EC9D-DA7CD07E0B18}"/>
              </a:ext>
            </a:extLst>
          </p:cNvPr>
          <p:cNvSpPr txBox="1"/>
          <p:nvPr/>
        </p:nvSpPr>
        <p:spPr>
          <a:xfrm>
            <a:off x="1355723" y="1049242"/>
            <a:ext cx="3902077" cy="43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3600" b="1">
                <a:latin typeface="210 밀레니얼" panose="020B0600000101010101" charset="-127"/>
                <a:ea typeface="210 밀레니얼" panose="020B0600000101010101" charset="-127"/>
                <a:cs typeface="210 디딤고딕 Light"/>
                <a:sym typeface="210 디딤고딕 Light"/>
              </a:rPr>
              <a:t>프로젝스</a:t>
            </a:r>
            <a:r>
              <a:rPr lang="ko-KR" altLang="en-US" sz="3600" b="1" dirty="0">
                <a:latin typeface="210 밀레니얼" panose="020B0600000101010101" charset="-127"/>
                <a:ea typeface="210 밀레니얼" panose="020B0600000101010101" charset="-127"/>
                <a:cs typeface="210 디딤고딕 Light"/>
                <a:sym typeface="210 디딤고딕 Light"/>
              </a:rPr>
              <a:t> 진행방향</a:t>
            </a:r>
            <a:endParaRPr lang="en-US" sz="3600" b="1" dirty="0">
              <a:latin typeface="210 밀레니얼" panose="020B0600000101010101" charset="-127"/>
              <a:ea typeface="210 밀레니얼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52" name="TextBox 21">
            <a:extLst>
              <a:ext uri="{FF2B5EF4-FFF2-40B4-BE49-F238E27FC236}">
                <a16:creationId xmlns:a16="http://schemas.microsoft.com/office/drawing/2014/main" xmlns="" id="{7CC1C624-0B34-0771-E407-8C53C266E3E6}"/>
              </a:ext>
            </a:extLst>
          </p:cNvPr>
          <p:cNvSpPr txBox="1"/>
          <p:nvPr/>
        </p:nvSpPr>
        <p:spPr>
          <a:xfrm>
            <a:off x="6909403" y="5944490"/>
            <a:ext cx="4469189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8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중앙관리실 </a:t>
            </a:r>
            <a:r>
              <a:rPr lang="en-US" altLang="ko-KR" sz="28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&amp; DB</a:t>
            </a:r>
            <a:r>
              <a:rPr lang="ko-KR" altLang="en-US" sz="28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서버 구축</a:t>
            </a:r>
            <a:endParaRPr lang="en-US" sz="28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C3A56E89-61C0-6CF9-6CB8-FCBE3722B517}"/>
              </a:ext>
            </a:extLst>
          </p:cNvPr>
          <p:cNvGrpSpPr/>
          <p:nvPr/>
        </p:nvGrpSpPr>
        <p:grpSpPr>
          <a:xfrm>
            <a:off x="9640765" y="3672175"/>
            <a:ext cx="1756850" cy="2091489"/>
            <a:chOff x="3628011" y="5051082"/>
            <a:chExt cx="1756850" cy="2091489"/>
          </a:xfrm>
        </p:grpSpPr>
        <p:pic>
          <p:nvPicPr>
            <p:cNvPr id="7" name="그래픽 6" descr="곱슬 머리를 가진 소년">
              <a:extLst>
                <a:ext uri="{FF2B5EF4-FFF2-40B4-BE49-F238E27FC236}">
                  <a16:creationId xmlns:a16="http://schemas.microsoft.com/office/drawing/2014/main" xmlns="" id="{66A269BE-A41D-A1D0-D418-349D54B9E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628011" y="5051082"/>
              <a:ext cx="1756850" cy="2091489"/>
            </a:xfrm>
            <a:prstGeom prst="rect">
              <a:avLst/>
            </a:prstGeom>
          </p:spPr>
        </p:pic>
        <p:pic>
          <p:nvPicPr>
            <p:cNvPr id="12" name="그래픽 11" descr="웃는 얼굴">
              <a:extLst>
                <a:ext uri="{FF2B5EF4-FFF2-40B4-BE49-F238E27FC236}">
                  <a16:creationId xmlns:a16="http://schemas.microsoft.com/office/drawing/2014/main" xmlns="" id="{9E027DD7-BE80-87B1-D4A8-2605B137F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105098" y="5775020"/>
              <a:ext cx="1152702" cy="1188724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3FD9A392-0F3F-3F97-54F6-C0084EADD8F6}"/>
              </a:ext>
            </a:extLst>
          </p:cNvPr>
          <p:cNvGrpSpPr/>
          <p:nvPr/>
        </p:nvGrpSpPr>
        <p:grpSpPr>
          <a:xfrm>
            <a:off x="6675039" y="3586017"/>
            <a:ext cx="1697590" cy="2178996"/>
            <a:chOff x="11445828" y="5053087"/>
            <a:chExt cx="1697590" cy="2178996"/>
          </a:xfrm>
        </p:grpSpPr>
        <p:pic>
          <p:nvPicPr>
            <p:cNvPr id="9" name="그래픽 8" descr="곱슬 머리를 가진 남자">
              <a:extLst>
                <a:ext uri="{FF2B5EF4-FFF2-40B4-BE49-F238E27FC236}">
                  <a16:creationId xmlns:a16="http://schemas.microsoft.com/office/drawing/2014/main" xmlns="" id="{052F452E-813E-1279-9C5D-5A8FD7BEA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1445828" y="5053087"/>
              <a:ext cx="1697590" cy="2178996"/>
            </a:xfrm>
            <a:prstGeom prst="rect">
              <a:avLst/>
            </a:prstGeom>
          </p:spPr>
        </p:pic>
        <p:pic>
          <p:nvPicPr>
            <p:cNvPr id="18" name="그래픽 17" descr="치아를 보이며 웃는 얼굴">
              <a:extLst>
                <a:ext uri="{FF2B5EF4-FFF2-40B4-BE49-F238E27FC236}">
                  <a16:creationId xmlns:a16="http://schemas.microsoft.com/office/drawing/2014/main" xmlns="" id="{F2C50902-C29F-D128-DF75-B4B3C5739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2039600" y="5905500"/>
              <a:ext cx="889643" cy="973047"/>
            </a:xfrm>
            <a:prstGeom prst="rect">
              <a:avLst/>
            </a:prstGeom>
          </p:spPr>
        </p:pic>
      </p:grpSp>
      <p:sp>
        <p:nvSpPr>
          <p:cNvPr id="25" name="TextBox 21">
            <a:extLst>
              <a:ext uri="{FF2B5EF4-FFF2-40B4-BE49-F238E27FC236}">
                <a16:creationId xmlns:a16="http://schemas.microsoft.com/office/drawing/2014/main" xmlns="" id="{D65F80A4-53E8-4C50-2094-A7565EFBB8EF}"/>
              </a:ext>
            </a:extLst>
          </p:cNvPr>
          <p:cNvSpPr txBox="1"/>
          <p:nvPr/>
        </p:nvSpPr>
        <p:spPr>
          <a:xfrm>
            <a:off x="5645445" y="3223891"/>
            <a:ext cx="3756775" cy="40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김민수</a:t>
            </a:r>
            <a:endParaRPr lang="en-US" sz="28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xmlns="" id="{678E5E2E-833C-86E1-D892-9EF8CAEBE403}"/>
              </a:ext>
            </a:extLst>
          </p:cNvPr>
          <p:cNvSpPr txBox="1"/>
          <p:nvPr/>
        </p:nvSpPr>
        <p:spPr>
          <a:xfrm>
            <a:off x="8465789" y="3213620"/>
            <a:ext cx="3756775" cy="40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김민우</a:t>
            </a:r>
            <a:endParaRPr lang="en-US" sz="28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xmlns="" id="{9EEE69B8-0E1F-26DA-20C2-1F0AACA84B41}"/>
              </a:ext>
            </a:extLst>
          </p:cNvPr>
          <p:cNvSpPr txBox="1"/>
          <p:nvPr/>
        </p:nvSpPr>
        <p:spPr>
          <a:xfrm>
            <a:off x="7265611" y="6712544"/>
            <a:ext cx="3756775" cy="1598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800" dirty="0" err="1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라즈베리파이</a:t>
            </a:r>
            <a:r>
              <a:rPr 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</a:p>
          <a:p>
            <a:pPr algn="ctr">
              <a:lnSpc>
                <a:spcPts val="3079"/>
              </a:lnSpc>
            </a:pPr>
            <a:r>
              <a:rPr lang="ko-KR" altLang="en-US" sz="2800" dirty="0" err="1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아두이노</a:t>
            </a:r>
            <a:r>
              <a:rPr lang="en-US" altLang="ko-KR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&amp; </a:t>
            </a: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블루투스</a:t>
            </a:r>
            <a:endParaRPr lang="en-US" altLang="ko-KR" sz="28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  <a:p>
            <a:pPr algn="ctr">
              <a:lnSpc>
                <a:spcPts val="3079"/>
              </a:lnSpc>
            </a:pPr>
            <a:r>
              <a:rPr lang="en-US" altLang="ko-KR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RFID, LCD </a:t>
            </a:r>
          </a:p>
          <a:p>
            <a:pPr algn="ctr">
              <a:lnSpc>
                <a:spcPts val="3079"/>
              </a:lnSpc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서버</a:t>
            </a:r>
            <a:r>
              <a:rPr lang="en-US" altLang="ko-KR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, SQL </a:t>
            </a: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구성</a:t>
            </a:r>
            <a:endParaRPr lang="en-US" sz="28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9925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07C049CD-5EEF-76C3-F172-7D744746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D8D36D5F-B982-0F09-3CB7-E1BACD5F0EA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xmlns="" id="{2FE0E49E-27A3-9227-922E-AFC8876A37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noFill/>
              <a:prstDash val="dash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xmlns="" id="{2E7288AA-D6DF-376B-B2D8-33B5A27FAC8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  <a:ln>
              <a:noFill/>
              <a:prstDash val="dash"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xmlns="" id="{BAC25D7B-128E-9AA9-B5DF-2DDBB5114414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xmlns="" id="{EF84CD95-8C9C-67B0-A2AD-909F1204FBD7}"/>
              </a:ext>
            </a:extLst>
          </p:cNvPr>
          <p:cNvSpPr txBox="1"/>
          <p:nvPr/>
        </p:nvSpPr>
        <p:spPr>
          <a:xfrm>
            <a:off x="13175502" y="971904"/>
            <a:ext cx="3756775" cy="40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ko-KR" altLang="en-US" sz="28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구성도</a:t>
            </a:r>
            <a:endParaRPr lang="en-US" sz="28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xmlns="" id="{2C80787F-F55A-8473-E8DF-4B55E0E756B8}"/>
              </a:ext>
            </a:extLst>
          </p:cNvPr>
          <p:cNvSpPr txBox="1"/>
          <p:nvPr/>
        </p:nvSpPr>
        <p:spPr>
          <a:xfrm>
            <a:off x="1355723" y="1049242"/>
            <a:ext cx="3902077" cy="43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ko-KR" altLang="en-US" sz="3600" b="1">
                <a:latin typeface="210 밀레니얼" panose="020B0600000101010101" charset="-127"/>
                <a:ea typeface="210 밀레니얼" panose="020B0600000101010101" charset="-127"/>
                <a:cs typeface="210 디딤고딕 Light"/>
                <a:sym typeface="210 디딤고딕 Light"/>
              </a:rPr>
              <a:t>프로젝스</a:t>
            </a:r>
            <a:r>
              <a:rPr lang="ko-KR" altLang="en-US" sz="3600" b="1" dirty="0">
                <a:latin typeface="210 밀레니얼" panose="020B0600000101010101" charset="-127"/>
                <a:ea typeface="210 밀레니얼" panose="020B0600000101010101" charset="-127"/>
                <a:cs typeface="210 디딤고딕 Light"/>
                <a:sym typeface="210 디딤고딕 Light"/>
              </a:rPr>
              <a:t> 진행방향</a:t>
            </a:r>
            <a:endParaRPr lang="en-US" sz="3600" b="1" dirty="0">
              <a:latin typeface="210 밀레니얼" panose="020B0600000101010101" charset="-127"/>
              <a:ea typeface="210 밀레니얼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2D025EE9-E1FD-D520-F2FD-D8265371A1A6}"/>
              </a:ext>
            </a:extLst>
          </p:cNvPr>
          <p:cNvSpPr/>
          <p:nvPr/>
        </p:nvSpPr>
        <p:spPr>
          <a:xfrm>
            <a:off x="10445457" y="3540556"/>
            <a:ext cx="2349972" cy="251014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C6CB9619-F42B-E24A-26EC-46679F2D9C44}"/>
              </a:ext>
            </a:extLst>
          </p:cNvPr>
          <p:cNvSpPr/>
          <p:nvPr/>
        </p:nvSpPr>
        <p:spPr>
          <a:xfrm>
            <a:off x="1116596" y="2892468"/>
            <a:ext cx="3846132" cy="5605119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21">
            <a:extLst>
              <a:ext uri="{FF2B5EF4-FFF2-40B4-BE49-F238E27FC236}">
                <a16:creationId xmlns:a16="http://schemas.microsoft.com/office/drawing/2014/main" xmlns="" id="{D4C92FB0-BCF4-0EFA-9AF3-52ECC56CA32A}"/>
              </a:ext>
            </a:extLst>
          </p:cNvPr>
          <p:cNvSpPr txBox="1"/>
          <p:nvPr/>
        </p:nvSpPr>
        <p:spPr>
          <a:xfrm>
            <a:off x="1639859" y="2396175"/>
            <a:ext cx="2799605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ko-KR" altLang="en-US" sz="28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스마트 오피스</a:t>
            </a:r>
            <a:endParaRPr lang="en-US" sz="28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53" name="TextBox 21">
            <a:extLst>
              <a:ext uri="{FF2B5EF4-FFF2-40B4-BE49-F238E27FC236}">
                <a16:creationId xmlns:a16="http://schemas.microsoft.com/office/drawing/2014/main" xmlns="" id="{F89B6B60-B023-7010-9A71-9F5D212ACE02}"/>
              </a:ext>
            </a:extLst>
          </p:cNvPr>
          <p:cNvSpPr txBox="1"/>
          <p:nvPr/>
        </p:nvSpPr>
        <p:spPr>
          <a:xfrm>
            <a:off x="10453478" y="3055462"/>
            <a:ext cx="2364432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서버</a:t>
            </a:r>
            <a:endParaRPr lang="en-US" sz="28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91209E8B-D718-191E-A5F3-1624A3F818F5}"/>
              </a:ext>
            </a:extLst>
          </p:cNvPr>
          <p:cNvSpPr/>
          <p:nvPr/>
        </p:nvSpPr>
        <p:spPr>
          <a:xfrm>
            <a:off x="5360886" y="3500781"/>
            <a:ext cx="3846132" cy="5605119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xmlns="" id="{154EE89A-D8F4-E804-A0E0-AB9F092B03F8}"/>
              </a:ext>
            </a:extLst>
          </p:cNvPr>
          <p:cNvSpPr txBox="1"/>
          <p:nvPr/>
        </p:nvSpPr>
        <p:spPr>
          <a:xfrm>
            <a:off x="5884149" y="3055462"/>
            <a:ext cx="2799605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800" dirty="0">
                <a:solidFill>
                  <a:srgbClr val="3087BB"/>
                </a:solidFill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재난 대비</a:t>
            </a:r>
            <a:endParaRPr lang="en-US" sz="2800" dirty="0">
              <a:solidFill>
                <a:srgbClr val="3087BB"/>
              </a:solidFill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C73744B3-EB37-B7B5-3AE5-251F70DC2769}"/>
              </a:ext>
            </a:extLst>
          </p:cNvPr>
          <p:cNvSpPr/>
          <p:nvPr/>
        </p:nvSpPr>
        <p:spPr>
          <a:xfrm>
            <a:off x="13935418" y="6152218"/>
            <a:ext cx="2923834" cy="3123214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xmlns="" id="{5C6B806B-DDBF-8676-B177-8A3466276309}"/>
              </a:ext>
            </a:extLst>
          </p:cNvPr>
          <p:cNvSpPr txBox="1"/>
          <p:nvPr/>
        </p:nvSpPr>
        <p:spPr>
          <a:xfrm>
            <a:off x="13923931" y="5695027"/>
            <a:ext cx="2941825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중앙관리실</a:t>
            </a:r>
            <a:endParaRPr lang="en-US" sz="2800" dirty="0">
              <a:latin typeface="210 밀레니얼 Light" panose="020B0600000101010101" charset="-127"/>
              <a:ea typeface="210 밀레니얼 Light" panose="020B0600000101010101" charset="-127"/>
              <a:cs typeface="210 디딤고딕 Light"/>
              <a:sym typeface="210 디딤고딕 Ligh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FE63CC4-F16B-CDB7-C051-A5BEC84E3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823" y="1950485"/>
            <a:ext cx="1273777" cy="2518603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xmlns="" id="{241C3815-5AAF-2A20-5F16-E2DFC18A8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23" y="3068411"/>
            <a:ext cx="1218708" cy="12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xmlns="" id="{A53F2450-7DB6-A125-A039-B9F101A75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523" y="3677765"/>
            <a:ext cx="1218708" cy="12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B817E265-89D2-10A7-C042-C1A9E5442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8628" y="4507386"/>
            <a:ext cx="1434035" cy="116399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FBABB184-1790-6A98-28AB-ADB3727EF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5618" y="3825591"/>
            <a:ext cx="879856" cy="1042926"/>
          </a:xfrm>
          <a:prstGeom prst="rect">
            <a:avLst/>
          </a:prstGeom>
        </p:spPr>
      </p:pic>
      <p:sp>
        <p:nvSpPr>
          <p:cNvPr id="43" name="자유형: 도형 42">
            <a:extLst>
              <a:ext uri="{FF2B5EF4-FFF2-40B4-BE49-F238E27FC236}">
                <a16:creationId xmlns:a16="http://schemas.microsoft.com/office/drawing/2014/main" xmlns="" id="{8565C495-CA0A-01CF-6541-8F5BC50F7907}"/>
              </a:ext>
            </a:extLst>
          </p:cNvPr>
          <p:cNvSpPr/>
          <p:nvPr/>
        </p:nvSpPr>
        <p:spPr>
          <a:xfrm flipH="1">
            <a:off x="4648023" y="2252602"/>
            <a:ext cx="9947632" cy="757653"/>
          </a:xfrm>
          <a:custGeom>
            <a:avLst/>
            <a:gdLst>
              <a:gd name="connsiteX0" fmla="*/ 0 w 4636654"/>
              <a:gd name="connsiteY0" fmla="*/ 887423 h 887423"/>
              <a:gd name="connsiteX1" fmla="*/ 2253673 w 4636654"/>
              <a:gd name="connsiteY1" fmla="*/ 732 h 887423"/>
              <a:gd name="connsiteX2" fmla="*/ 4636654 w 4636654"/>
              <a:gd name="connsiteY2" fmla="*/ 767350 h 887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6654" h="887423">
                <a:moveTo>
                  <a:pt x="0" y="887423"/>
                </a:moveTo>
                <a:cubicBezTo>
                  <a:pt x="740448" y="454083"/>
                  <a:pt x="1480897" y="20744"/>
                  <a:pt x="2253673" y="732"/>
                </a:cubicBezTo>
                <a:cubicBezTo>
                  <a:pt x="3026449" y="-19280"/>
                  <a:pt x="3831551" y="374035"/>
                  <a:pt x="4636654" y="767350"/>
                </a:cubicBezTo>
              </a:path>
            </a:pathLst>
          </a:cu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xmlns="" id="{317507E2-58BE-A9A7-7867-8295699DE299}"/>
              </a:ext>
            </a:extLst>
          </p:cNvPr>
          <p:cNvSpPr/>
          <p:nvPr/>
        </p:nvSpPr>
        <p:spPr>
          <a:xfrm flipH="1">
            <a:off x="8645231" y="2401699"/>
            <a:ext cx="2396516" cy="1099082"/>
          </a:xfrm>
          <a:custGeom>
            <a:avLst/>
            <a:gdLst>
              <a:gd name="connsiteX0" fmla="*/ 0 w 4636654"/>
              <a:gd name="connsiteY0" fmla="*/ 887423 h 887423"/>
              <a:gd name="connsiteX1" fmla="*/ 2253673 w 4636654"/>
              <a:gd name="connsiteY1" fmla="*/ 732 h 887423"/>
              <a:gd name="connsiteX2" fmla="*/ 4636654 w 4636654"/>
              <a:gd name="connsiteY2" fmla="*/ 767350 h 887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6654" h="887423">
                <a:moveTo>
                  <a:pt x="0" y="887423"/>
                </a:moveTo>
                <a:cubicBezTo>
                  <a:pt x="740448" y="454083"/>
                  <a:pt x="1480897" y="20744"/>
                  <a:pt x="2253673" y="732"/>
                </a:cubicBezTo>
                <a:cubicBezTo>
                  <a:pt x="3026449" y="-19280"/>
                  <a:pt x="3831551" y="374035"/>
                  <a:pt x="4636654" y="767350"/>
                </a:cubicBezTo>
              </a:path>
            </a:pathLst>
          </a:cu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undefined">
            <a:extLst>
              <a:ext uri="{FF2B5EF4-FFF2-40B4-BE49-F238E27FC236}">
                <a16:creationId xmlns:a16="http://schemas.microsoft.com/office/drawing/2014/main" xmlns="" id="{928EE8C9-93BD-581A-E8C9-2692C2A4D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579" y="1950485"/>
            <a:ext cx="1282170" cy="72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xmlns="" id="{F8979B03-6F0E-0950-5062-BBFD81DC28C5}"/>
              </a:ext>
            </a:extLst>
          </p:cNvPr>
          <p:cNvSpPr/>
          <p:nvPr/>
        </p:nvSpPr>
        <p:spPr>
          <a:xfrm rot="13500000" flipH="1">
            <a:off x="11617631" y="6785040"/>
            <a:ext cx="2400558" cy="923829"/>
          </a:xfrm>
          <a:custGeom>
            <a:avLst/>
            <a:gdLst>
              <a:gd name="connsiteX0" fmla="*/ 0 w 4636654"/>
              <a:gd name="connsiteY0" fmla="*/ 887423 h 887423"/>
              <a:gd name="connsiteX1" fmla="*/ 2253673 w 4636654"/>
              <a:gd name="connsiteY1" fmla="*/ 732 h 887423"/>
              <a:gd name="connsiteX2" fmla="*/ 4636654 w 4636654"/>
              <a:gd name="connsiteY2" fmla="*/ 767350 h 887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6654" h="887423">
                <a:moveTo>
                  <a:pt x="0" y="887423"/>
                </a:moveTo>
                <a:cubicBezTo>
                  <a:pt x="740448" y="454083"/>
                  <a:pt x="1480897" y="20744"/>
                  <a:pt x="2253673" y="732"/>
                </a:cubicBezTo>
                <a:cubicBezTo>
                  <a:pt x="3026449" y="-19280"/>
                  <a:pt x="3831551" y="374035"/>
                  <a:pt x="4636654" y="767350"/>
                </a:cubicBezTo>
              </a:path>
            </a:pathLst>
          </a:cu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Picture 2" descr="블루투스 - 무료 멀티미디어개 아이콘">
            <a:extLst>
              <a:ext uri="{FF2B5EF4-FFF2-40B4-BE49-F238E27FC236}">
                <a16:creationId xmlns:a16="http://schemas.microsoft.com/office/drawing/2014/main" xmlns="" id="{95B91D29-9947-7D62-FA10-F5A24D579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8853" y="7100930"/>
            <a:ext cx="849057" cy="8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아두이노 - 위키백과, 우리 모두의 백과사전">
            <a:extLst>
              <a:ext uri="{FF2B5EF4-FFF2-40B4-BE49-F238E27FC236}">
                <a16:creationId xmlns:a16="http://schemas.microsoft.com/office/drawing/2014/main" xmlns="" id="{D4AB66DA-4D53-4816-3AA2-FD3BF76B2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7804" y="6461381"/>
            <a:ext cx="1188451" cy="80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801033EC-144C-1D5D-8BFE-001F161E2C3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29" y="7040406"/>
            <a:ext cx="1646250" cy="1646250"/>
          </a:xfrm>
          <a:prstGeom prst="rect">
            <a:avLst/>
          </a:prstGeom>
        </p:spPr>
      </p:pic>
      <p:pic>
        <p:nvPicPr>
          <p:cNvPr id="55" name="그림 54" descr="전자제품, 회로 구성요소, 전자 공학, 전자 부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DCE4D66F-286D-B43D-4D17-C57A2498076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132" y="5241349"/>
            <a:ext cx="1497762" cy="1497762"/>
          </a:xfrm>
          <a:prstGeom prst="rect">
            <a:avLst/>
          </a:prstGeom>
        </p:spPr>
      </p:pic>
      <p:pic>
        <p:nvPicPr>
          <p:cNvPr id="59" name="그림 58" descr="전자 공학, 전자제품, 회로 구성요소, 전자 부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AEE613AE-9BBD-A0E3-C8AC-6C43C87F0D5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139" y="5086210"/>
            <a:ext cx="1911124" cy="1911124"/>
          </a:xfrm>
          <a:prstGeom prst="rect">
            <a:avLst/>
          </a:prstGeom>
        </p:spPr>
      </p:pic>
      <p:pic>
        <p:nvPicPr>
          <p:cNvPr id="61" name="그림 60" descr="공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CE8CB404-7FCB-EE59-7CF2-6AFAAF6BB56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132" y="6899324"/>
            <a:ext cx="1522980" cy="1522980"/>
          </a:xfrm>
          <a:prstGeom prst="rect">
            <a:avLst/>
          </a:prstGeom>
        </p:spPr>
      </p:pic>
      <p:pic>
        <p:nvPicPr>
          <p:cNvPr id="63" name="그림 62" descr="텍스트, 공구, 의료 장비, 플라스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5653F004-D0AC-8F47-02B9-A3BCC9DC59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253" y="3796729"/>
            <a:ext cx="1304762" cy="1285714"/>
          </a:xfrm>
          <a:prstGeom prst="rect">
            <a:avLst/>
          </a:prstGeom>
        </p:spPr>
      </p:pic>
      <p:pic>
        <p:nvPicPr>
          <p:cNvPr id="1025" name="그림 1024" descr="텍스트, 전자제품, 전자 공학, 전자 부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7D421661-542E-BFC6-2BD3-CECAC08A3C4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4050" y="7472150"/>
            <a:ext cx="1709950" cy="1709950"/>
          </a:xfrm>
          <a:prstGeom prst="rect">
            <a:avLst/>
          </a:prstGeom>
        </p:spPr>
      </p:pic>
      <p:pic>
        <p:nvPicPr>
          <p:cNvPr id="1028" name="그림 1027" descr="텍스트, 공구, 의료 장비, 플라스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18F6815D-91E9-2A7B-73B3-2BA12FA5C5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235" y="3243288"/>
            <a:ext cx="1304762" cy="1285714"/>
          </a:xfrm>
          <a:prstGeom prst="rect">
            <a:avLst/>
          </a:prstGeom>
        </p:spPr>
      </p:pic>
      <p:pic>
        <p:nvPicPr>
          <p:cNvPr id="1030" name="그림 1029" descr="커피잔, 컵, 커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F1FA9095-B99A-C7C9-DBA4-FB6B407342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26" y="6050701"/>
            <a:ext cx="2128800" cy="1412242"/>
          </a:xfrm>
          <a:prstGeom prst="rect">
            <a:avLst/>
          </a:prstGeom>
        </p:spPr>
      </p:pic>
      <p:pic>
        <p:nvPicPr>
          <p:cNvPr id="1032" name="그림 1031" descr="회로 구성요소, 전자 공학, 패시브 회로 부품, 전자 부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176AE379-2EFF-4052-4C9A-D30449E54DE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139" y="6645993"/>
            <a:ext cx="1423776" cy="1067832"/>
          </a:xfrm>
          <a:prstGeom prst="rect">
            <a:avLst/>
          </a:prstGeom>
        </p:spPr>
      </p:pic>
      <p:pic>
        <p:nvPicPr>
          <p:cNvPr id="1034" name="그림 1033" descr="회로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7F37CE8D-956D-E10E-E50D-43CFAD9BCDF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61" y="4875636"/>
            <a:ext cx="1350894" cy="1350894"/>
          </a:xfrm>
          <a:prstGeom prst="rect">
            <a:avLst/>
          </a:prstGeom>
        </p:spPr>
      </p:pic>
      <p:pic>
        <p:nvPicPr>
          <p:cNvPr id="1036" name="그림 1035">
            <a:extLst>
              <a:ext uri="{FF2B5EF4-FFF2-40B4-BE49-F238E27FC236}">
                <a16:creationId xmlns:a16="http://schemas.microsoft.com/office/drawing/2014/main" xmlns="" id="{A79A9371-9F65-8DB4-C8E6-8D765CCE823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166" y="4647517"/>
            <a:ext cx="869851" cy="869851"/>
          </a:xfrm>
          <a:prstGeom prst="rect">
            <a:avLst/>
          </a:prstGeom>
        </p:spPr>
      </p:pic>
      <p:pic>
        <p:nvPicPr>
          <p:cNvPr id="1038" name="그림 1037" descr="원, 자동차 부품, 흑백, 부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D8647011-A7F8-9984-55F4-FB3200D80D7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999" y="4529002"/>
            <a:ext cx="1005815" cy="1005815"/>
          </a:xfrm>
          <a:prstGeom prst="rect">
            <a:avLst/>
          </a:prstGeom>
        </p:spPr>
      </p:pic>
      <p:sp>
        <p:nvSpPr>
          <p:cNvPr id="11" name="TextBox 21">
            <a:extLst>
              <a:ext uri="{FF2B5EF4-FFF2-40B4-BE49-F238E27FC236}">
                <a16:creationId xmlns:a16="http://schemas.microsoft.com/office/drawing/2014/main" xmlns="" id="{C3FFE7CB-4A78-CD50-72CB-BC04F66C78EF}"/>
              </a:ext>
            </a:extLst>
          </p:cNvPr>
          <p:cNvSpPr txBox="1"/>
          <p:nvPr/>
        </p:nvSpPr>
        <p:spPr>
          <a:xfrm>
            <a:off x="3288474" y="4424550"/>
            <a:ext cx="961448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PWM</a:t>
            </a: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xmlns="" id="{1AACEA2C-C29D-6C15-81A8-7ABA9897A190}"/>
              </a:ext>
            </a:extLst>
          </p:cNvPr>
          <p:cNvSpPr txBox="1"/>
          <p:nvPr/>
        </p:nvSpPr>
        <p:spPr>
          <a:xfrm>
            <a:off x="1526367" y="5573760"/>
            <a:ext cx="961448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GPIO</a:t>
            </a: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xmlns="" id="{0E0F373B-EEFC-99CB-86B8-33DA8710CA71}"/>
              </a:ext>
            </a:extLst>
          </p:cNvPr>
          <p:cNvSpPr txBox="1"/>
          <p:nvPr/>
        </p:nvSpPr>
        <p:spPr>
          <a:xfrm>
            <a:off x="7683783" y="4940560"/>
            <a:ext cx="961448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PWM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xmlns="" id="{D6D26628-E0E2-3674-0A8B-4F0BECF03FBF}"/>
              </a:ext>
            </a:extLst>
          </p:cNvPr>
          <p:cNvSpPr txBox="1"/>
          <p:nvPr/>
        </p:nvSpPr>
        <p:spPr>
          <a:xfrm>
            <a:off x="5842531" y="8400190"/>
            <a:ext cx="961448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ADC</a:t>
            </a: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xmlns="" id="{1FD49591-A733-3D59-25A8-48E66BB36530}"/>
              </a:ext>
            </a:extLst>
          </p:cNvPr>
          <p:cNvSpPr txBox="1"/>
          <p:nvPr/>
        </p:nvSpPr>
        <p:spPr>
          <a:xfrm>
            <a:off x="7874116" y="8379823"/>
            <a:ext cx="961448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ADC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93FDFA4B-655C-8606-B6B8-FE0EFE5F27BB}"/>
              </a:ext>
            </a:extLst>
          </p:cNvPr>
          <p:cNvSpPr txBox="1"/>
          <p:nvPr/>
        </p:nvSpPr>
        <p:spPr>
          <a:xfrm>
            <a:off x="3434158" y="6140171"/>
            <a:ext cx="961448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PWM</a:t>
            </a: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xmlns="" id="{E4569AB7-ED46-F848-663B-B4F0C5701475}"/>
              </a:ext>
            </a:extLst>
          </p:cNvPr>
          <p:cNvSpPr txBox="1"/>
          <p:nvPr/>
        </p:nvSpPr>
        <p:spPr>
          <a:xfrm>
            <a:off x="1452580" y="7583491"/>
            <a:ext cx="1576884" cy="753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Input Capture Direct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xmlns="" id="{2FB9979E-FF24-0089-BB1D-25E783DA5283}"/>
              </a:ext>
            </a:extLst>
          </p:cNvPr>
          <p:cNvSpPr txBox="1"/>
          <p:nvPr/>
        </p:nvSpPr>
        <p:spPr>
          <a:xfrm>
            <a:off x="3501484" y="7729463"/>
            <a:ext cx="961448" cy="753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TIMER</a:t>
            </a:r>
          </a:p>
          <a:p>
            <a:pPr algn="ctr">
              <a:lnSpc>
                <a:spcPts val="3079"/>
              </a:lnSpc>
            </a:pPr>
            <a:r>
              <a:rPr lang="en-US" sz="16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GPIO</a:t>
            </a: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xmlns="" id="{BB146393-F3EA-DC2E-47C9-877288994428}"/>
              </a:ext>
            </a:extLst>
          </p:cNvPr>
          <p:cNvSpPr txBox="1"/>
          <p:nvPr/>
        </p:nvSpPr>
        <p:spPr>
          <a:xfrm>
            <a:off x="5881954" y="6605971"/>
            <a:ext cx="961448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GPIO</a:t>
            </a: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xmlns="" id="{46EFF62F-2788-73BE-2E80-C66366AD0288}"/>
              </a:ext>
            </a:extLst>
          </p:cNvPr>
          <p:cNvSpPr txBox="1"/>
          <p:nvPr/>
        </p:nvSpPr>
        <p:spPr>
          <a:xfrm>
            <a:off x="7563746" y="6669321"/>
            <a:ext cx="1711332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 </a:t>
            </a:r>
            <a:r>
              <a:rPr lang="en-US" sz="1500" dirty="0">
                <a:latin typeface="210 밀레니얼 Light" panose="020B0600000101010101" charset="-127"/>
                <a:ea typeface="210 밀레니얼 Light" panose="020B0600000101010101" charset="-127"/>
                <a:cs typeface="210 디딤고딕 Light"/>
                <a:sym typeface="210 디딤고딕 Light"/>
              </a:rPr>
              <a:t>INTERRUPT</a:t>
            </a:r>
          </a:p>
        </p:txBody>
      </p:sp>
    </p:spTree>
    <p:extLst>
      <p:ext uri="{BB962C8B-B14F-4D97-AF65-F5344CB8AC3E}">
        <p14:creationId xmlns:p14="http://schemas.microsoft.com/office/powerpoint/2010/main" val="1725196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497</Words>
  <Application>Microsoft Office PowerPoint</Application>
  <PresentationFormat>사용자 지정</PresentationFormat>
  <Paragraphs>183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Calibri</vt:lpstr>
      <vt:lpstr>210 디딤고딕 Light</vt:lpstr>
      <vt:lpstr>210 밀레니얼</vt:lpstr>
      <vt:lpstr>맑은 고딕</vt:lpstr>
      <vt:lpstr>Arial</vt:lpstr>
      <vt:lpstr>210 디딤고딕</vt:lpstr>
      <vt:lpstr>210 밀레니얼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심플한 비즈니스 마케팅 프로젝트 프레젠테이션</dc:title>
  <dc:creator>Intel20</dc:creator>
  <cp:lastModifiedBy>STC</cp:lastModifiedBy>
  <cp:revision>24</cp:revision>
  <dcterms:created xsi:type="dcterms:W3CDTF">2006-08-16T00:00:00Z</dcterms:created>
  <dcterms:modified xsi:type="dcterms:W3CDTF">2025-06-14T09:54:11Z</dcterms:modified>
  <dc:identifier>DAGoiCGKpZk</dc:identifier>
</cp:coreProperties>
</file>